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1"/>
  </p:notesMasterIdLst>
  <p:handoutMasterIdLst>
    <p:handoutMasterId r:id="rId62"/>
  </p:handoutMasterIdLst>
  <p:sldIdLst>
    <p:sldId id="319" r:id="rId2"/>
    <p:sldId id="320" r:id="rId3"/>
    <p:sldId id="321" r:id="rId4"/>
    <p:sldId id="322" r:id="rId5"/>
    <p:sldId id="323" r:id="rId6"/>
    <p:sldId id="394" r:id="rId7"/>
    <p:sldId id="324" r:id="rId8"/>
    <p:sldId id="325" r:id="rId9"/>
    <p:sldId id="326" r:id="rId10"/>
    <p:sldId id="327" r:id="rId11"/>
    <p:sldId id="331" r:id="rId12"/>
    <p:sldId id="332" r:id="rId13"/>
    <p:sldId id="333" r:id="rId14"/>
    <p:sldId id="335" r:id="rId15"/>
    <p:sldId id="336" r:id="rId16"/>
    <p:sldId id="337" r:id="rId17"/>
    <p:sldId id="378" r:id="rId18"/>
    <p:sldId id="338" r:id="rId19"/>
    <p:sldId id="339" r:id="rId20"/>
    <p:sldId id="340" r:id="rId21"/>
    <p:sldId id="345" r:id="rId22"/>
    <p:sldId id="391" r:id="rId23"/>
    <p:sldId id="346" r:id="rId24"/>
    <p:sldId id="347" r:id="rId25"/>
    <p:sldId id="376" r:id="rId26"/>
    <p:sldId id="393" r:id="rId27"/>
    <p:sldId id="349" r:id="rId28"/>
    <p:sldId id="374" r:id="rId29"/>
    <p:sldId id="341" r:id="rId30"/>
    <p:sldId id="350" r:id="rId31"/>
    <p:sldId id="353" r:id="rId32"/>
    <p:sldId id="351" r:id="rId33"/>
    <p:sldId id="352" r:id="rId34"/>
    <p:sldId id="356" r:id="rId35"/>
    <p:sldId id="379" r:id="rId36"/>
    <p:sldId id="377" r:id="rId37"/>
    <p:sldId id="343" r:id="rId38"/>
    <p:sldId id="342" r:id="rId39"/>
    <p:sldId id="354" r:id="rId40"/>
    <p:sldId id="358" r:id="rId41"/>
    <p:sldId id="357" r:id="rId42"/>
    <p:sldId id="368" r:id="rId43"/>
    <p:sldId id="385" r:id="rId44"/>
    <p:sldId id="387" r:id="rId45"/>
    <p:sldId id="388" r:id="rId46"/>
    <p:sldId id="386" r:id="rId47"/>
    <p:sldId id="365" r:id="rId48"/>
    <p:sldId id="389" r:id="rId49"/>
    <p:sldId id="383" r:id="rId50"/>
    <p:sldId id="364" r:id="rId51"/>
    <p:sldId id="369" r:id="rId52"/>
    <p:sldId id="361" r:id="rId53"/>
    <p:sldId id="373" r:id="rId54"/>
    <p:sldId id="362" r:id="rId55"/>
    <p:sldId id="363" r:id="rId56"/>
    <p:sldId id="366" r:id="rId57"/>
    <p:sldId id="380" r:id="rId58"/>
    <p:sldId id="371" r:id="rId59"/>
    <p:sldId id="36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FF7F00"/>
    <a:srgbClr val="FF3399"/>
    <a:srgbClr val="0000FF"/>
    <a:srgbClr val="336600"/>
    <a:srgbClr val="FF6600"/>
    <a:srgbClr val="CC0000"/>
    <a:srgbClr val="99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49" autoAdjust="0"/>
    <p:restoredTop sz="85494" autoAdjust="0"/>
  </p:normalViewPr>
  <p:slideViewPr>
    <p:cSldViewPr>
      <p:cViewPr varScale="1">
        <p:scale>
          <a:sx n="131" d="100"/>
          <a:sy n="131" d="100"/>
        </p:scale>
        <p:origin x="-87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6.8134126919146873E-2"/>
          <c:w val="0.72893724548196748"/>
          <c:h val="0.9318658730808626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Lbls>
            <c:dLbl>
              <c:idx val="0"/>
              <c:layout>
                <c:manualLayout>
                  <c:x val="-6.2578740157480314E-2"/>
                  <c:y val="0.13526866433362497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7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21505818869150267"/>
                  <c:y val="-7.0470908749957081E-2"/>
                </c:manualLayout>
              </c:layout>
              <c:tx>
                <c:rich>
                  <a:bodyPr/>
                  <a:lstStyle/>
                  <a:p>
                    <a:pPr>
                      <a:defRPr sz="2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38</a:t>
                    </a:r>
                    <a:r>
                      <a:rPr lang="hr-HR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</c:sp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7352140571144495"/>
                  <c:y val="-0.12266288802199572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55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verbalno</c:v>
                </c:pt>
                <c:pt idx="1">
                  <c:v>vokalno</c:v>
                </c:pt>
                <c:pt idx="2">
                  <c:v>facijalno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38</c:v>
                </c:pt>
                <c:pt idx="2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3761211465292054"/>
          <c:y val="0.29495703584376182"/>
          <c:w val="0.24777611547056624"/>
          <c:h val="0.35391924879536435"/>
        </c:manualLayout>
      </c:layout>
      <c:overlay val="0"/>
      <c:txPr>
        <a:bodyPr/>
        <a:lstStyle/>
        <a:p>
          <a:pPr>
            <a:defRPr sz="1800" b="0"/>
          </a:pPr>
          <a:endParaRPr lang="sr-Latn-RS"/>
        </a:p>
      </c:txPr>
    </c:legend>
    <c:plotVisOnly val="1"/>
    <c:dispBlanksAs val="gap"/>
    <c:showDLblsOverMax val="0"/>
  </c:chart>
  <c:spPr>
    <a:solidFill>
      <a:sysClr val="window" lastClr="FFFFFF"/>
    </a:solidFill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15.2.2018.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243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15.2.2018.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260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video</a:t>
            </a:r>
            <a:r>
              <a:rPr lang="hr-HR" baseline="0" dirty="0" smtClean="0"/>
              <a:t> – mali Kinez matematičar – definicija situacije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6</a:t>
            </a:fld>
            <a:endParaRPr lang="hr-H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Hobbit</a:t>
            </a:r>
            <a:r>
              <a:rPr lang="hr-HR" dirty="0" smtClean="0"/>
              <a:t> – kad</a:t>
            </a:r>
            <a:r>
              <a:rPr lang="hr-HR" baseline="0" dirty="0" smtClean="0"/>
              <a:t> Gandalf gnjavi </a:t>
            </a:r>
            <a:r>
              <a:rPr lang="hr-HR" baseline="0" dirty="0" err="1" smtClean="0"/>
              <a:t>Bilba</a:t>
            </a:r>
            <a:r>
              <a:rPr lang="hr-HR" baseline="0" dirty="0" smtClean="0"/>
              <a:t> </a:t>
            </a:r>
            <a:r>
              <a:rPr lang="hr-HR" baseline="0" dirty="0" err="1" smtClean="0"/>
              <a:t>Bagginsa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11</a:t>
            </a:fld>
            <a:endParaRPr lang="hr-H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9074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036 - kratki </a:t>
            </a:r>
            <a:r>
              <a:rPr lang="hr-HR" dirty="0" smtClean="0"/>
              <a:t>video o </a:t>
            </a:r>
            <a:r>
              <a:rPr lang="hr-HR" dirty="0" smtClean="0"/>
              <a:t>birokraciji 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37</a:t>
            </a:fld>
            <a:endParaRPr lang="hr-H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57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556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2/15/2018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3j3fkaAq7drOFFzOW92WGtDQ2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bu.edu/research/files/2016/11/h_research_65020227_illustr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16" r="4557" b="-116"/>
          <a:stretch/>
        </p:blipFill>
        <p:spPr bwMode="auto">
          <a:xfrm>
            <a:off x="0" y="7936"/>
            <a:ext cx="9144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85184"/>
            <a:ext cx="9144000" cy="1772815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0" y="5526376"/>
            <a:ext cx="9144000" cy="11429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SOCIJALNA INTERAKCIJA, </a:t>
            </a:r>
          </a:p>
          <a:p>
            <a:pPr marL="0" marR="0" lvl="0" indent="0" algn="ctr" defTabSz="914400" rtl="0" eaLnBrk="1" fontAlgn="auto" latinLnBrk="0" hangingPunct="1">
              <a:lnSpc>
                <a:spcPts val="5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GRUPE I ORGANIZACIJE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144032" cy="5832648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Harold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proučavanje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načina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postupaka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(metoda) koje ljudi u svakodnevnom životu rabe,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kako bi dali smisao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onom što drugi čine ili kažu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smatramo da je stvarnost nešto čvrsto i jasno definirano, te je uzimamo zdravo za gotovo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stvarnost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nije jasno definirana</a:t>
            </a: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0">
              <a:spcBef>
                <a:spcPts val="24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EKSPERIMENT PREKIDA 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namjerno kršenje podrazumjevanih pravila interakcije i promatranje reakcija ispitanika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5918" y="3933056"/>
            <a:ext cx="5522386" cy="1643074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 lvl="3">
              <a:spcBef>
                <a:spcPts val="1800"/>
              </a:spcBef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osoba A: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Imam četrnaestogodišnjeg sina.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osoba B: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 Dobro, to je uredu.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osoba A: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Imam i psa.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osoba B: 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Oh, žao mi je.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8336" y="2348880"/>
            <a:ext cx="70948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800" dirty="0" smtClean="0">
                <a:latin typeface="+mj-lt"/>
              </a:rPr>
              <a:t>Primjer eksperimenta prekida</a:t>
            </a:r>
          </a:p>
          <a:p>
            <a:r>
              <a:rPr lang="hr-HR" sz="2800" i="1" dirty="0" smtClean="0">
                <a:latin typeface="+mj-lt"/>
              </a:rPr>
              <a:t>film </a:t>
            </a:r>
            <a:r>
              <a:rPr lang="hr-HR" sz="2800" i="1" dirty="0" err="1" smtClean="0">
                <a:latin typeface="+mj-lt"/>
              </a:rPr>
              <a:t>Hobbit</a:t>
            </a:r>
            <a:r>
              <a:rPr lang="hr-HR" sz="2800" i="1" dirty="0" smtClean="0">
                <a:latin typeface="+mj-lt"/>
              </a:rPr>
              <a:t> </a:t>
            </a:r>
            <a:r>
              <a:rPr lang="hr-HR" sz="2800" i="1" dirty="0">
                <a:latin typeface="+mj-lt"/>
              </a:rPr>
              <a:t>– kad Gandalf gnjavi </a:t>
            </a:r>
            <a:r>
              <a:rPr lang="hr-HR" sz="2800" i="1" dirty="0" err="1">
                <a:latin typeface="+mj-lt"/>
              </a:rPr>
              <a:t>Bilba</a:t>
            </a:r>
            <a:r>
              <a:rPr lang="hr-HR" sz="2800" i="1" dirty="0">
                <a:latin typeface="+mj-lt"/>
              </a:rPr>
              <a:t> </a:t>
            </a:r>
            <a:r>
              <a:rPr lang="hr-HR" sz="2800" i="1" dirty="0" err="1">
                <a:latin typeface="+mj-lt"/>
              </a:rPr>
              <a:t>Bagginsa</a:t>
            </a:r>
            <a:endParaRPr lang="hr-HR" sz="2800" i="1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7349" y="3573016"/>
            <a:ext cx="777686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hr-HR" dirty="0">
                <a:hlinkClick r:id="rId3"/>
              </a:rPr>
              <a:t>https://drive.google.com/open?id=0B3j3fkaAq7drOFFzOW92WGtDQ2M</a:t>
            </a:r>
            <a:endParaRPr lang="hr-H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5528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Calibri" panose="020F0502020204030204" pitchFamily="34" charset="0"/>
              </a:rPr>
              <a:t>George Casper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Homans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>
                <a:latin typeface="+mj-lt"/>
                <a:cs typeface="Calibri" panose="020F0502020204030204" pitchFamily="34" charset="0"/>
              </a:rPr>
              <a:t>t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eorija socijalne razmjene opisuje naše sudjelovanje u interakciji kao neku vrstu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„socijalnoga knjigovodstva”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, kojim unosimo red u odnose s drugim ljudima odmjeravajući nagrade, troškove i profite</a:t>
            </a:r>
          </a:p>
          <a:p>
            <a:pP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34366" y="3721592"/>
            <a:ext cx="735811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48640" marR="0" lvl="0" indent="-41148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kumimoji="0" lang="hr-HR" sz="25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odmjeravanje nagrada, troškova i profita (dobiti)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868" y="3156070"/>
            <a:ext cx="2703224" cy="519600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latin typeface="+mj-lt"/>
                <a:cs typeface="Arial" pitchFamily="34" charset="0"/>
              </a:rPr>
              <a:t>INTERAKCIJA</a:t>
            </a:r>
            <a:endParaRPr lang="hr-HR" sz="2600" b="1" dirty="0"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3120" y="3156550"/>
            <a:ext cx="4798223" cy="518640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600" b="1" dirty="0" smtClean="0">
                <a:latin typeface="+mj-lt"/>
                <a:cs typeface="Arial" pitchFamily="34" charset="0"/>
              </a:rPr>
              <a:t>SOCIJALNO KNJIGOVODSTVO</a:t>
            </a:r>
            <a:endParaRPr lang="hr-HR" sz="2600" b="1" dirty="0">
              <a:latin typeface="+mj-lt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820711" y="4078476"/>
            <a:ext cx="642942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4282" y="4527958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NAGRADE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43108" y="4741875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27075" y="2939409"/>
            <a:ext cx="475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5400" dirty="0" smtClean="0">
                <a:latin typeface="+mj-lt"/>
              </a:rPr>
              <a:t>=</a:t>
            </a:r>
            <a:endParaRPr lang="hr-HR" sz="54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282" y="5081814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TROŠKOVI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5656707"/>
            <a:ext cx="1785950" cy="428628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PROFIT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143108" y="5295731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110723" y="5870624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35594" y="4526829"/>
            <a:ext cx="6208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sve ono za što smo se spremni izvrgnuti trošku</a:t>
            </a:r>
            <a:endParaRPr lang="hr-HR" sz="2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35594" y="5065296"/>
            <a:ext cx="5994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sve ono što nastojimo izbjeći</a:t>
            </a:r>
            <a:endParaRPr lang="hr-HR" sz="22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35594" y="5656707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NAGRADE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00694" y="5656707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TROŠKOVI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2035" y="5455523"/>
            <a:ext cx="558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4800" b="1" dirty="0" smtClean="0">
                <a:latin typeface="+mj-lt"/>
              </a:rPr>
              <a:t>−</a:t>
            </a:r>
            <a:endParaRPr lang="hr-HR" sz="48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 animBg="1"/>
      <p:bldP spid="7" grpId="0" build="allAtOnce" animBg="1"/>
      <p:bldP spid="9" grpId="0" build="allAtOnce" animBg="1"/>
      <p:bldP spid="11" grpId="0" build="allAtOnce"/>
      <p:bldP spid="12" grpId="0" build="allAtOnce" animBg="1"/>
      <p:bldP spid="13" grpId="0" build="allAtOnce" animBg="1"/>
      <p:bldP spid="16" grpId="0" build="allAtOnce"/>
      <p:bldP spid="17" grpId="0" build="allAtOnce"/>
      <p:bldP spid="18" grpId="0" build="allAtOnce" animBg="1"/>
      <p:bldP spid="19" grpId="0" build="allAtOnce" animBg="1"/>
      <p:bldP spid="20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71546"/>
            <a:ext cx="8964488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>
                <a:latin typeface="+mj-lt"/>
                <a:cs typeface="Arial" pitchFamily="34" charset="0"/>
              </a:rPr>
              <a:t>d</a:t>
            </a:r>
            <a:r>
              <a:rPr lang="hr-HR" sz="2400" i="1" dirty="0" smtClean="0">
                <a:latin typeface="+mj-lt"/>
                <a:cs typeface="Arial" pitchFamily="34" charset="0"/>
              </a:rPr>
              <a:t>okle god sudionici razmjene smatraju da izvlače nekakvu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korist</a:t>
            </a:r>
            <a:r>
              <a:rPr lang="hr-HR" sz="2400" i="1" dirty="0" smtClean="0">
                <a:latin typeface="+mj-lt"/>
                <a:cs typeface="Arial" pitchFamily="34" charset="0"/>
              </a:rPr>
              <a:t> iz odnosa, taj će se odnos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nastavljati</a:t>
            </a:r>
            <a:r>
              <a:rPr lang="hr-HR" sz="2400" i="1" dirty="0" smtClean="0">
                <a:latin typeface="+mj-lt"/>
                <a:cs typeface="Arial" pitchFamily="34" charset="0"/>
              </a:rPr>
              <a:t>, slično kao u slučaju ponašanja na tržištu  </a:t>
            </a:r>
          </a:p>
          <a:p>
            <a:pPr marL="288000" lvl="0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500" dirty="0" smtClean="0">
                <a:latin typeface="+mj-lt"/>
                <a:cs typeface="Arial" pitchFamily="34" charset="0"/>
              </a:rPr>
              <a:t>socijalna razmjena pretpostavlja </a:t>
            </a:r>
            <a:r>
              <a:rPr lang="hr-HR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NORMU RECIPROČNOSTI</a:t>
            </a:r>
            <a:r>
              <a:rPr lang="hr-HR" sz="25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500" dirty="0" smtClean="0">
                <a:latin typeface="+mj-lt"/>
                <a:cs typeface="Arial" pitchFamily="34" charset="0"/>
              </a:rPr>
              <a:t>– društveno pravilo da trebamo pomoći onima koji nam pomažu </a:t>
            </a:r>
            <a:r>
              <a:rPr lang="hr-HR" sz="2500" i="1" dirty="0" smtClean="0">
                <a:latin typeface="+mj-lt"/>
                <a:cs typeface="Arial" pitchFamily="34" charset="0"/>
              </a:rPr>
              <a:t>(„Dobro se dobrim vraća”)</a:t>
            </a:r>
            <a:endParaRPr kumimoji="0" lang="hr-HR" sz="2500" b="0" i="1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DRUŠTVENE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DRUŠTVENA GRUPA </a:t>
            </a:r>
            <a:r>
              <a:rPr lang="hr-HR" sz="2400" dirty="0" smtClean="0">
                <a:latin typeface="+mj-lt"/>
                <a:cs typeface="Arial" pitchFamily="34" charset="0"/>
              </a:rPr>
              <a:t>– ona grupa ljudi koja se nalazi u relativno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stalnoj</a:t>
            </a:r>
            <a:r>
              <a:rPr lang="hr-HR" sz="2400" dirty="0" smtClean="0">
                <a:latin typeface="+mj-lt"/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redovitoj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interakciji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4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„mi” i „oni” osjećaj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– osjećaj pripadanja kao posljedica stalnosti interakcije među pojedincima u grupi</a:t>
            </a:r>
          </a:p>
          <a:p>
            <a:pPr marL="288000" indent="-288000">
              <a:spcBef>
                <a:spcPts val="3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AGREGAT</a:t>
            </a:r>
            <a:r>
              <a:rPr lang="hr-HR" sz="2400" baseline="0" dirty="0" smtClean="0">
                <a:latin typeface="+mj-lt"/>
                <a:cs typeface="Arial" pitchFamily="34" charset="0"/>
              </a:rPr>
              <a:t> – </a:t>
            </a:r>
            <a:r>
              <a:rPr lang="vi-VN" sz="2400" dirty="0" smtClean="0">
                <a:latin typeface="+mj-lt"/>
                <a:cs typeface="Arial" pitchFamily="34" charset="0"/>
              </a:rPr>
              <a:t>skup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anonimnih</a:t>
            </a:r>
            <a:r>
              <a:rPr lang="vi-VN" sz="2400" dirty="0" smtClean="0">
                <a:latin typeface="+mj-lt"/>
                <a:cs typeface="Arial" pitchFamily="34" charset="0"/>
              </a:rPr>
              <a:t> i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međusobno nepovezanih </a:t>
            </a:r>
            <a:r>
              <a:rPr lang="vi-VN" sz="2400" dirty="0" smtClean="0">
                <a:latin typeface="+mj-lt"/>
                <a:cs typeface="Arial" pitchFamily="34" charset="0"/>
              </a:rPr>
              <a:t>pojedinaca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koji su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 isto vrijeme na istom mjestu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/>
            </a:r>
            <a:b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</a:br>
            <a:r>
              <a:rPr lang="hr-HR" sz="2000" i="1" dirty="0" smtClean="0">
                <a:latin typeface="+mj-lt"/>
                <a:cs typeface="Arial" pitchFamily="34" charset="0"/>
              </a:rPr>
              <a:t>(</a:t>
            </a:r>
            <a:r>
              <a:rPr lang="vi-VN" sz="2000" i="1" dirty="0" smtClean="0">
                <a:latin typeface="+mj-lt"/>
                <a:cs typeface="Arial" pitchFamily="34" charset="0"/>
              </a:rPr>
              <a:t>kupci u</a:t>
            </a:r>
            <a:r>
              <a:rPr lang="hr-HR" sz="2000" i="1" dirty="0" smtClean="0">
                <a:latin typeface="+mj-lt"/>
                <a:cs typeface="Arial" pitchFamily="34" charset="0"/>
              </a:rPr>
              <a:t> </a:t>
            </a:r>
            <a:r>
              <a:rPr lang="vi-VN" sz="2000" i="1" dirty="0" smtClean="0">
                <a:latin typeface="+mj-lt"/>
                <a:cs typeface="Arial" pitchFamily="34" charset="0"/>
              </a:rPr>
              <a:t>samoposluživanju, putnici u zračnoj luci ili publika u</a:t>
            </a:r>
            <a:r>
              <a:rPr lang="hr-HR" sz="2000" i="1" dirty="0" smtClean="0">
                <a:latin typeface="+mj-lt"/>
                <a:cs typeface="Arial" pitchFamily="34" charset="0"/>
              </a:rPr>
              <a:t> </a:t>
            </a:r>
            <a:r>
              <a:rPr lang="vi-VN" sz="2000" i="1" dirty="0" smtClean="0">
                <a:latin typeface="+mj-lt"/>
                <a:cs typeface="Arial" pitchFamily="34" charset="0"/>
              </a:rPr>
              <a:t>kino</a:t>
            </a:r>
            <a:r>
              <a:rPr lang="hr-HR" sz="2000" i="1" dirty="0" smtClean="0">
                <a:latin typeface="+mj-lt"/>
                <a:cs typeface="Arial" pitchFamily="34" charset="0"/>
              </a:rPr>
              <a:t> </a:t>
            </a:r>
            <a:r>
              <a:rPr lang="vi-VN" sz="2000" i="1" dirty="0" smtClean="0">
                <a:latin typeface="+mj-lt"/>
                <a:cs typeface="Arial" pitchFamily="34" charset="0"/>
              </a:rPr>
              <a:t>dvorani</a:t>
            </a:r>
            <a:r>
              <a:rPr lang="hr-HR" sz="2000" i="1" dirty="0" smtClean="0">
                <a:latin typeface="+mj-lt"/>
                <a:cs typeface="Arial" pitchFamily="34" charset="0"/>
              </a:rPr>
              <a:t>)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400" b="1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Arial" pitchFamily="34" charset="0"/>
              </a:rPr>
              <a:t>interakcija</a:t>
            </a:r>
            <a:r>
              <a:rPr kumimoji="0" lang="hr-HR" sz="24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među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pojedincima </a:t>
            </a:r>
            <a:r>
              <a:rPr kumimoji="0" lang="hr-HR" sz="2400" b="1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Arial" pitchFamily="34" charset="0"/>
              </a:rPr>
              <a:t>slaba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ili ne postoji</a:t>
            </a:r>
          </a:p>
          <a:p>
            <a:pPr marL="288000" indent="-288000">
              <a:spcBef>
                <a:spcPts val="3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baseline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SOCIJALNA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KATEGORIJA </a:t>
            </a:r>
            <a:r>
              <a:rPr lang="hr-HR" sz="2500" dirty="0" smtClean="0">
                <a:latin typeface="+mj-lt"/>
                <a:cs typeface="Arial" pitchFamily="34" charset="0"/>
              </a:rPr>
              <a:t>– </a:t>
            </a:r>
            <a:r>
              <a:rPr lang="vi-VN" sz="2500" dirty="0" smtClean="0">
                <a:latin typeface="+mj-lt"/>
                <a:cs typeface="Arial" pitchFamily="34" charset="0"/>
              </a:rPr>
              <a:t>statističko</a:t>
            </a:r>
            <a:r>
              <a:rPr lang="hr-HR" sz="2500" dirty="0" smtClean="0">
                <a:latin typeface="+mj-lt"/>
                <a:cs typeface="Arial" pitchFamily="34" charset="0"/>
              </a:rPr>
              <a:t> </a:t>
            </a:r>
            <a:r>
              <a:rPr lang="vi-VN" sz="2500" dirty="0" smtClean="0">
                <a:latin typeface="+mj-lt"/>
                <a:cs typeface="Arial" pitchFamily="34" charset="0"/>
              </a:rPr>
              <a:t>grupiranje, tj. </a:t>
            </a:r>
            <a:r>
              <a:rPr lang="vi-VN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svrstavanje ljudi u skupine</a:t>
            </a:r>
            <a:r>
              <a:rPr lang="hr-HR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prema</a:t>
            </a:r>
            <a:r>
              <a:rPr lang="vi-VN" sz="2500" b="1" dirty="0" smtClean="0">
                <a:latin typeface="+mj-lt"/>
                <a:cs typeface="Arial" pitchFamily="34" charset="0"/>
              </a:rPr>
              <a:t> </a:t>
            </a:r>
            <a:r>
              <a:rPr lang="vi-VN" sz="2500" dirty="0" smtClean="0">
                <a:latin typeface="+mj-lt"/>
                <a:cs typeface="Arial" pitchFamily="34" charset="0"/>
              </a:rPr>
              <a:t>određenim društveno zanimljivim ili bitnim</a:t>
            </a:r>
            <a:r>
              <a:rPr lang="hr-HR" sz="2500" dirty="0" smtClean="0">
                <a:latin typeface="+mj-lt"/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značajkama</a:t>
            </a:r>
            <a:r>
              <a:rPr lang="hr-HR" sz="2500" dirty="0" smtClean="0">
                <a:latin typeface="+mj-lt"/>
                <a:cs typeface="Arial" pitchFamily="34" charset="0"/>
              </a:rPr>
              <a:t> </a:t>
            </a:r>
            <a:r>
              <a:rPr lang="hr-HR" sz="1900" i="1" dirty="0" smtClean="0">
                <a:latin typeface="+mj-lt"/>
                <a:cs typeface="Arial" pitchFamily="34" charset="0"/>
              </a:rPr>
              <a:t>(prihodi, zanimanje, obrazovanje...)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4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podatci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 bitni za sociološka istraživanja </a:t>
            </a:r>
            <a:r>
              <a:rPr kumimoji="0" lang="hr-HR" sz="2400" b="0" i="1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(statistički podatci)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000108"/>
            <a:ext cx="3245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DRUŠTVENA GRUPA </a:t>
            </a:r>
            <a:endParaRPr lang="hr-HR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20" y="2984188"/>
            <a:ext cx="1596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AGREGAT</a:t>
            </a:r>
            <a:endParaRPr lang="hr-HR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20" y="4906044"/>
            <a:ext cx="4857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SOCIJALNA KATEGORIJA</a:t>
            </a:r>
            <a:endParaRPr lang="hr-HR" sz="280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643570" y="142852"/>
            <a:ext cx="3371333" cy="28575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agregat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15" y="142852"/>
            <a:ext cx="4357688" cy="29051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 descr="agregat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166654"/>
            <a:ext cx="4323226" cy="28575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490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8" name="Picture 4" descr="D:\BackUp_skola\sociologija\slike\socijalna_kategorija3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624152" y="134224"/>
            <a:ext cx="4377004" cy="293758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9" name="Picture 5" descr="D:\BackUp_skola\sociologija\slike\socijalna_kategorija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44" y="142851"/>
            <a:ext cx="4357718" cy="29743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D:\BackUp_skola\sociologija\slike\socijalna_kategorija2.jpg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2571736" y="2000240"/>
            <a:ext cx="4019545" cy="2886033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  <p:bldP spid="5" grpId="0" build="allAtOnce"/>
      <p:bldP spid="6" grpId="0" build="allAtOnce"/>
      <p:bldP spid="7" grpId="0" build="allAtOnce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108488" y="980728"/>
            <a:ext cx="90355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Charles Horton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Cooley</a:t>
            </a:r>
          </a:p>
          <a:p>
            <a:pPr marL="288000" lvl="0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PRIMARNE GRUPE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manje</a:t>
            </a:r>
            <a:r>
              <a:rPr lang="hr-HR" sz="2400" dirty="0" smtClean="0">
                <a:latin typeface="+mj-lt"/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dugotrajne</a:t>
            </a:r>
            <a:r>
              <a:rPr lang="hr-HR" sz="2400" dirty="0" smtClean="0">
                <a:latin typeface="+mj-lt"/>
                <a:cs typeface="Arial" pitchFamily="34" charset="0"/>
              </a:rPr>
              <a:t> grupe u kojima postoji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visok stupanj bliskosti </a:t>
            </a:r>
            <a:r>
              <a:rPr lang="hr-HR" sz="2400" dirty="0" smtClean="0">
                <a:latin typeface="+mj-lt"/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osjećajne povezanosti </a:t>
            </a:r>
            <a:r>
              <a:rPr lang="hr-HR" sz="2400" dirty="0" smtClean="0">
                <a:latin typeface="+mj-lt"/>
                <a:cs typeface="Arial" pitchFamily="34" charset="0"/>
              </a:rPr>
              <a:t>među članovima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400" b="0" i="1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obitelj, grupa vršnjaka, prijatelji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važni čimbenici socijalizacije i socijalne kontrole</a:t>
            </a:r>
          </a:p>
          <a:p>
            <a:pPr marL="288000" indent="-288000">
              <a:spcBef>
                <a:spcPts val="24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kumimoji="0" lang="hr-HR" sz="2800" b="1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Arial" pitchFamily="34" charset="0"/>
              </a:rPr>
              <a:t>SEKUNDARNE GRUPE </a:t>
            </a:r>
            <a:r>
              <a:rPr kumimoji="0" lang="hr-HR" sz="2400" b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itchFamily="34" charset="0"/>
              </a:rPr>
              <a:t>–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brojnije</a:t>
            </a:r>
            <a:r>
              <a:rPr lang="vi-VN" sz="2400" dirty="0" smtClean="0">
                <a:latin typeface="+mj-lt"/>
                <a:cs typeface="Arial" pitchFamily="34" charset="0"/>
              </a:rPr>
              <a:t> su, njihovi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članovi nisu posebno emotivno povezani</a:t>
            </a:r>
            <a:r>
              <a:rPr lang="vi-VN" sz="2400" dirty="0" smtClean="0">
                <a:latin typeface="+mj-lt"/>
                <a:cs typeface="Arial" pitchFamily="34" charset="0"/>
              </a:rPr>
              <a:t>, a njihove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međusobne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interakcije</a:t>
            </a:r>
            <a:r>
              <a:rPr lang="vi-VN" sz="2400" b="1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nisu</a:t>
            </a:r>
            <a:r>
              <a:rPr lang="vi-VN" sz="2400" b="1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tako</a:t>
            </a:r>
            <a:r>
              <a:rPr lang="vi-VN" sz="2400" b="1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sveobuhvatne</a:t>
            </a:r>
            <a:r>
              <a:rPr lang="vi-VN" sz="2400" dirty="0" smtClean="0">
                <a:latin typeface="+mj-lt"/>
                <a:cs typeface="Arial" pitchFamily="34" charset="0"/>
              </a:rPr>
              <a:t> kao</a:t>
            </a:r>
            <a:r>
              <a:rPr lang="hr-HR" sz="2400" dirty="0" smtClean="0">
                <a:latin typeface="+mj-lt"/>
                <a:cs typeface="Arial" pitchFamily="34" charset="0"/>
              </a:rPr>
              <a:t> u primarnim grupama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političke stranke, klubovi ili profesionalna udruženja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odnosi zasnovani na postizanju nekog cilja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granica</a:t>
            </a:r>
            <a:r>
              <a:rPr lang="hr-HR" sz="2400" dirty="0" smtClean="0">
                <a:latin typeface="+mj-lt"/>
                <a:cs typeface="Arial" pitchFamily="34" charset="0"/>
              </a:rPr>
              <a:t> između primarnih i sekundarnih grupa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nije čvrsta </a:t>
            </a:r>
            <a:b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</a:br>
            <a:r>
              <a:rPr lang="hr-H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(sekundarna grupa može postati primarna učestalijim druženjem članova)</a:t>
            </a:r>
            <a:endParaRPr lang="hr-HR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358158"/>
              </p:ext>
            </p:extLst>
          </p:nvPr>
        </p:nvGraphicFramePr>
        <p:xfrm>
          <a:off x="214313" y="1535223"/>
          <a:ext cx="8786874" cy="4379797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413471"/>
                <a:gridCol w="3158662"/>
                <a:gridCol w="3214741"/>
              </a:tblGrid>
              <a:tr h="395070">
                <a:tc>
                  <a:txBody>
                    <a:bodyPr/>
                    <a:lstStyle/>
                    <a:p>
                      <a:pPr algn="ctr"/>
                      <a:endParaRPr lang="hr-HR" sz="2200" b="1" dirty="0">
                        <a:solidFill>
                          <a:schemeClr val="tx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PRIMARNE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SEKUNDARNE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</a:tr>
              <a:tr h="39074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VELIČINA GRUPE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malobrojne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brojnije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ZNAČAJKE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osobno</a:t>
                      </a:r>
                      <a:r>
                        <a:rPr lang="hr-HR" sz="2000" b="0" baseline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ciljno</a:t>
                      </a:r>
                      <a:r>
                        <a:rPr lang="hr-HR" sz="2000" b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42942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itchFamily="34" charset="0"/>
                        </a:rPr>
                        <a:t>TRAJANJE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obično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dugotrajni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često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kratkotrajni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14380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itchFamily="34" charset="0"/>
                        </a:rPr>
                        <a:t>OBUHVATNOST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obuhvatni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različite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površni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malobrojne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itchFamily="34" charset="0"/>
                        </a:rPr>
                        <a:t>TIPIČNI PRIMJERI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obitelj, prijateljstvo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radna organizacija, politička stranka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SLIČNOST</a:t>
                      </a:r>
                      <a:endParaRPr lang="hr-HR" sz="22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i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gemeinschaft</a:t>
                      </a:r>
                      <a:endParaRPr lang="hr-HR" sz="2000" b="1" i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i="1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gesellschaft</a:t>
                      </a:r>
                      <a:endParaRPr kumimoji="0" lang="hr-HR" sz="2000" b="1" i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PONAVLJANJE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75904" y="836712"/>
            <a:ext cx="8572560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društvena grupa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agregat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socijalna kategorija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primarne grupe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sekundarne grupe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referentne grupe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latin typeface="+mj-lt"/>
                <a:cs typeface="Arial" pitchFamily="34" charset="0"/>
              </a:rPr>
              <a:t>relativna deprivacija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96792"/>
            <a:ext cx="7020193" cy="358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80728"/>
            <a:ext cx="9144032" cy="235688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REFERENTNE GRUPE </a:t>
            </a:r>
            <a:r>
              <a:rPr lang="hr-HR" sz="2400" dirty="0" smtClean="0">
                <a:latin typeface="+mj-lt"/>
                <a:cs typeface="Arial" pitchFamily="34" charset="0"/>
              </a:rPr>
              <a:t>– služe kao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osnovica</a:t>
            </a:r>
            <a:r>
              <a:rPr lang="hr-HR" sz="2400" dirty="0" smtClean="0">
                <a:latin typeface="+mj-lt"/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mjerilo</a:t>
            </a:r>
            <a:r>
              <a:rPr lang="hr-HR" sz="2400" dirty="0" smtClean="0">
                <a:latin typeface="+mj-lt"/>
                <a:cs typeface="Arial" pitchFamily="34" charset="0"/>
              </a:rPr>
              <a:t> za </a:t>
            </a:r>
            <a:r>
              <a:rPr lang="hr-HR" sz="2400" u="sng" dirty="0" smtClean="0">
                <a:latin typeface="+mj-lt"/>
                <a:cs typeface="Arial" pitchFamily="34" charset="0"/>
              </a:rPr>
              <a:t>procjenjivanje i oblikovanje</a:t>
            </a:r>
            <a:r>
              <a:rPr lang="hr-HR" sz="2400" dirty="0" smtClean="0">
                <a:latin typeface="+mj-lt"/>
                <a:cs typeface="Arial" pitchFamily="34" charset="0"/>
              </a:rPr>
              <a:t> naših stavova, osjećaja i djelovanja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pomažu nam shvatiti svijet oko sebe i služe kao izvor psihološke identifikacije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npr. revolucionar iz visoke klase (Ché), imigrant koji se asimilirao, učenik koji je dobio slabu ocjenu iz sociologije</a:t>
            </a: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</a:pPr>
            <a:endParaRPr lang="hr-HR" sz="2200" dirty="0" smtClean="0"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4307" y="3540898"/>
            <a:ext cx="4221336" cy="500066"/>
          </a:xfrm>
          <a:prstGeom prst="rect">
            <a:avLst/>
          </a:prstGeom>
          <a:solidFill>
            <a:srgbClr val="CC000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FUNKCIJE REFERENTNE GRUPE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604408" y="4741328"/>
            <a:ext cx="3077928" cy="1904965"/>
            <a:chOff x="1380909" y="4786322"/>
            <a:chExt cx="2810282" cy="1928826"/>
          </a:xfrm>
        </p:grpSpPr>
        <p:sp>
          <p:nvSpPr>
            <p:cNvPr id="14" name="Rectangle 13"/>
            <p:cNvSpPr/>
            <p:nvPr/>
          </p:nvSpPr>
          <p:spPr>
            <a:xfrm>
              <a:off x="1380909" y="5000636"/>
              <a:ext cx="2810282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rgbClr val="FF0000"/>
                  </a:solidFill>
                  <a:latin typeface="+mj-lt"/>
                </a:rPr>
                <a:t>  </a:t>
              </a:r>
              <a:endParaRPr lang="hr-HR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71604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NORMATIVNA</a:t>
              </a:r>
              <a:endParaRPr lang="hr-H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rot="5400000">
            <a:off x="4054075" y="4161240"/>
            <a:ext cx="500067" cy="46434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6518683" y="4161239"/>
            <a:ext cx="500067" cy="46435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8101" y="5273349"/>
            <a:ext cx="2874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usvajanje normi </a:t>
            </a:r>
            <a:r>
              <a:rPr lang="hr-HR" sz="2000" dirty="0" smtClean="0">
                <a:latin typeface="+mj-lt"/>
                <a:cs typeface="Arial" pitchFamily="34" charset="0"/>
              </a:rPr>
              <a:t>grupe s kojom se poistovjećujemo </a:t>
            </a:r>
            <a:r>
              <a:rPr lang="hr-HR" sz="2000" i="1" dirty="0" smtClean="0">
                <a:latin typeface="+mj-lt"/>
                <a:cs typeface="Arial" pitchFamily="34" charset="0"/>
              </a:rPr>
              <a:t>(stil života, odijevanje,  </a:t>
            </a:r>
            <a:r>
              <a:rPr lang="hr-HR" sz="2000" i="1" dirty="0" err="1" smtClean="0">
                <a:latin typeface="+mj-lt"/>
                <a:cs typeface="Arial" pitchFamily="34" charset="0"/>
              </a:rPr>
              <a:t>ponašanje..</a:t>
            </a:r>
            <a:r>
              <a:rPr lang="hr-HR" sz="2000" i="1" dirty="0" smtClean="0">
                <a:latin typeface="+mj-lt"/>
                <a:cs typeface="Arial" pitchFamily="34" charset="0"/>
              </a:rPr>
              <a:t>.)</a:t>
            </a:r>
            <a:endParaRPr lang="hr-HR" sz="2000" i="1" dirty="0"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8184" y="5273350"/>
            <a:ext cx="2420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usporedba</a:t>
            </a:r>
            <a:r>
              <a:rPr lang="hr-HR" sz="2000" dirty="0" smtClean="0">
                <a:latin typeface="+mj-lt"/>
                <a:cs typeface="Arial" pitchFamily="34" charset="0"/>
              </a:rPr>
              <a:t> </a:t>
            </a:r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značajki</a:t>
            </a:r>
            <a:r>
              <a:rPr lang="hr-HR" sz="2000" dirty="0" smtClean="0">
                <a:latin typeface="+mj-lt"/>
                <a:cs typeface="Arial" pitchFamily="34" charset="0"/>
              </a:rPr>
              <a:t> referentne grupe s grupom kojoj stvarno pripadamo</a:t>
            </a:r>
            <a:endParaRPr lang="hr-HR" sz="2000" dirty="0">
              <a:latin typeface="+mj-lt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5704" y="4741328"/>
            <a:ext cx="2727633" cy="1904965"/>
            <a:chOff x="5279886" y="4786322"/>
            <a:chExt cx="2727633" cy="1928826"/>
          </a:xfrm>
        </p:grpSpPr>
        <p:sp>
          <p:nvSpPr>
            <p:cNvPr id="15" name="Rectangle 14"/>
            <p:cNvSpPr/>
            <p:nvPr/>
          </p:nvSpPr>
          <p:spPr>
            <a:xfrm>
              <a:off x="5279886" y="5000636"/>
              <a:ext cx="2727633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29256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KOMPARATIVNA</a:t>
              </a:r>
              <a:endParaRPr lang="hr-H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pic>
        <p:nvPicPr>
          <p:cNvPr id="18" name="Picture 17" descr="referentna_grup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2" y="3586584"/>
            <a:ext cx="2286016" cy="3100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136142" y="4741328"/>
            <a:ext cx="8828346" cy="1845988"/>
          </a:xfrm>
          <a:prstGeom prst="rect">
            <a:avLst/>
          </a:prstGeo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3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Grupe koje služe </a:t>
            </a:r>
            <a:r>
              <a:rPr lang="hr-HR" sz="2300" i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radi uspoređivanja pojedinca s drugim pojedincima u grupi</a:t>
            </a:r>
            <a:r>
              <a:rPr lang="hr-HR" sz="23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, čiji status služi kao uzor drugima. Individua </a:t>
            </a:r>
            <a:r>
              <a:rPr lang="hr-HR" sz="2300" i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pokušava otkriti na kojem je mjestu u hijerarhiji </a:t>
            </a:r>
            <a:r>
              <a:rPr lang="hr-HR" sz="23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i kako se može postići viši položaj. On sebe doživljava kao na „nižem” ili „višem” položaju u odnosu na grupu.</a:t>
            </a:r>
          </a:p>
          <a:p>
            <a:pPr marL="288000" indent="-288000" algn="r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3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Vesna Šipuš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  <p:bldP spid="4" grpId="0" uiExpand="1" build="allAtOnce" animBg="1"/>
      <p:bldP spid="10" grpId="0" build="allAtOnce"/>
      <p:bldP spid="16" grpId="0" build="allAtOnce"/>
      <p:bldP spid="19" grpId="0" uiExpand="1" build="allAtOnce" animBg="1"/>
      <p:bldP spid="19" grpId="1" uiExpand="1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 			</a:t>
            </a:r>
            <a:r>
              <a:rPr lang="hr-HR" sz="4200" dirty="0">
                <a:latin typeface="+mj-lt"/>
                <a:cs typeface="Calibri" panose="020F0502020204030204" pitchFamily="34" charset="0"/>
              </a:rPr>
              <a:t> </a:t>
            </a:r>
            <a:r>
              <a:rPr lang="hr-HR" sz="4200" dirty="0" smtClean="0">
                <a:latin typeface="+mj-lt"/>
                <a:cs typeface="Calibri" panose="020F0502020204030204" pitchFamily="34" charset="0"/>
              </a:rPr>
              <a:t>  </a:t>
            </a:r>
            <a:r>
              <a:rPr lang="hr-HR" sz="1800" b="0" i="1" dirty="0" smtClean="0">
                <a:latin typeface="+mj-lt"/>
                <a:cs typeface="Calibri" panose="020F0502020204030204" pitchFamily="34" charset="0"/>
              </a:rPr>
              <a:t>udžbenik 113. str</a:t>
            </a:r>
            <a:endParaRPr lang="hr-HR" sz="4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RELATIVNA DEPRIVACIJA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vi-VN" sz="2400" dirty="0" smtClean="0">
                <a:latin typeface="+mj-lt"/>
                <a:cs typeface="Arial" pitchFamily="34" charset="0"/>
              </a:rPr>
              <a:t>nezadovoljstv</a:t>
            </a:r>
            <a:r>
              <a:rPr lang="hr-HR" sz="2400" dirty="0" smtClean="0">
                <a:latin typeface="+mj-lt"/>
                <a:cs typeface="Arial" pitchFamily="34" charset="0"/>
              </a:rPr>
              <a:t>a</a:t>
            </a:r>
            <a:r>
              <a:rPr lang="vi-VN" sz="2400" dirty="0" smtClean="0">
                <a:latin typeface="+mj-lt"/>
                <a:cs typeface="Arial" pitchFamily="34" charset="0"/>
              </a:rPr>
              <a:t> zbog jaza između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zaista imamo </a:t>
            </a:r>
            <a:r>
              <a:rPr lang="vi-VN" sz="2200" i="1" dirty="0" smtClean="0">
                <a:latin typeface="+mj-lt"/>
                <a:cs typeface="Arial" pitchFamily="34" charset="0"/>
              </a:rPr>
              <a:t>(u grupi kojoj pripadamo) </a:t>
            </a:r>
            <a:r>
              <a:rPr lang="vi-VN" sz="2400" dirty="0" smtClean="0">
                <a:latin typeface="+mj-lt"/>
                <a:cs typeface="Arial" pitchFamily="34" charset="0"/>
              </a:rPr>
              <a:t>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smatramo da bismo trebali imati </a:t>
            </a:r>
            <a:r>
              <a:rPr lang="vi-VN" sz="2200" i="1" dirty="0" smtClean="0">
                <a:latin typeface="+mj-lt"/>
                <a:cs typeface="Arial" pitchFamily="34" charset="0"/>
              </a:rPr>
              <a:t>(na osnovi</a:t>
            </a:r>
            <a:r>
              <a:rPr lang="hr-HR" sz="2200" i="1" dirty="0" smtClean="0">
                <a:latin typeface="+mj-lt"/>
                <a:cs typeface="Arial" pitchFamily="34" charset="0"/>
              </a:rPr>
              <a:t> </a:t>
            </a:r>
            <a:r>
              <a:rPr lang="vi-VN" sz="2200" i="1" dirty="0" smtClean="0">
                <a:latin typeface="+mj-lt"/>
                <a:cs typeface="Arial" pitchFamily="34" charset="0"/>
              </a:rPr>
              <a:t>mjerila referentne grupe)</a:t>
            </a:r>
            <a:endParaRPr lang="hr-HR" sz="2200" i="1" dirty="0" smtClean="0"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primjer istraživanja za vrijeme II. svj. rata na američkim vojnicima </a:t>
            </a:r>
            <a:br>
              <a:rPr lang="hr-HR" sz="2200" i="1" dirty="0" smtClean="0">
                <a:latin typeface="+mj-lt"/>
                <a:cs typeface="Arial" pitchFamily="34" charset="0"/>
              </a:rPr>
            </a:br>
            <a:r>
              <a:rPr lang="hr-HR" sz="2200" i="1" dirty="0" smtClean="0">
                <a:latin typeface="+mj-lt"/>
                <a:cs typeface="Arial" pitchFamily="34" charset="0"/>
              </a:rPr>
              <a:t>o motivaciji za napredovanje u vojsci</a:t>
            </a:r>
          </a:p>
          <a:p>
            <a:pPr marL="745200" lvl="1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hipoteza: </a:t>
            </a:r>
            <a:r>
              <a:rPr lang="hr-HR" sz="2200" i="1" dirty="0" smtClean="0">
                <a:latin typeface="+mj-lt"/>
                <a:cs typeface="Arial" pitchFamily="34" charset="0"/>
              </a:rPr>
              <a:t>u jedinicama s više odlikovanja, vojnici će biti zadovoljniji i motiviraniji</a:t>
            </a:r>
          </a:p>
          <a:p>
            <a:pPr marL="745200" lvl="1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rezultati istraživanja: </a:t>
            </a:r>
            <a:r>
              <a:rPr lang="hr-HR" sz="2200" i="1" dirty="0" smtClean="0">
                <a:latin typeface="+mj-lt"/>
                <a:cs typeface="Arial" pitchFamily="34" charset="0"/>
              </a:rPr>
              <a:t>pripadnici jedinica koje su dobile manje odlikovanja bili su manje nezadovoljni nego pripadnici jedinica koje su dobile više odlikovanja u ratu</a:t>
            </a:r>
          </a:p>
          <a:p>
            <a:pPr marL="745200" lvl="1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zaključak: </a:t>
            </a:r>
            <a:r>
              <a:rPr lang="hr-HR" sz="2200" i="1" dirty="0" smtClean="0">
                <a:latin typeface="+mj-lt"/>
                <a:cs typeface="Arial" pitchFamily="34" charset="0"/>
              </a:rPr>
              <a:t>kao mjerilo za vlastite prosudbe uzimamo specifičnu društvenu grupu (referentnu grupu)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9036496" cy="56436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DRUŠTVENO DJELOVANJE (AKCIJA)</a:t>
            </a:r>
          </a:p>
          <a:p>
            <a:pPr indent="-324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ponašanje usmjereno na druge ljude</a:t>
            </a:r>
          </a:p>
          <a:p>
            <a:pPr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 </a:t>
            </a:r>
            <a:endParaRPr lang="hr-H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obostrano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uzajamno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utjecanje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dvaju ili više osoba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na međusobno ponašanje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mikro</a:t>
            </a:r>
            <a:r>
              <a:rPr lang="hr-H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sociološko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promatranje društva </a:t>
            </a:r>
            <a:br>
              <a:rPr lang="hr-HR" dirty="0" smtClean="0">
                <a:latin typeface="+mj-lt"/>
                <a:cs typeface="Calibri" panose="020F0502020204030204" pitchFamily="34" charset="0"/>
              </a:rPr>
            </a:b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(što ljudi rade, misle i osjećaju u svakodnevnim trenutcima života)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analiza socijalne interakcije bavi se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problemom proizvodnje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i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promjene društva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sa mikro razine („odozdo”) </a:t>
            </a:r>
            <a:r>
              <a:rPr lang="hr-HR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400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kako pojedinci mijenjaju društvo</a:t>
            </a:r>
            <a:endParaRPr lang="hr-HR" dirty="0" smtClean="0">
              <a:latin typeface="+mj-lt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GRUPNA DINAMIKA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08720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dvije bitne značajke za razumjevanje grupne dinamike: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VELIČINA GRUPE </a:t>
            </a:r>
            <a:r>
              <a:rPr lang="hr-HR" sz="2200" dirty="0" smtClean="0">
                <a:latin typeface="+mj-lt"/>
                <a:cs typeface="Arial" pitchFamily="34" charset="0"/>
              </a:rPr>
              <a:t>(</a:t>
            </a:r>
            <a:r>
              <a:rPr lang="hr-HR" sz="2200" i="1" dirty="0" smtClean="0">
                <a:latin typeface="+mj-lt"/>
                <a:cs typeface="Arial" pitchFamily="34" charset="0"/>
              </a:rPr>
              <a:t>Georg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Simmel</a:t>
            </a:r>
            <a:r>
              <a:rPr lang="hr-HR" sz="2200" dirty="0" smtClean="0">
                <a:latin typeface="+mj-lt"/>
                <a:cs typeface="Arial" pitchFamily="34" charset="0"/>
              </a:rPr>
              <a:t>)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VODSTVO GRUPE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</a:pPr>
            <a:endParaRPr lang="hr-HR" sz="22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1736" y="2337480"/>
            <a:ext cx="3643338" cy="571504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VELIČINA GRUPE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304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latin typeface="+mj-lt"/>
              </a:rPr>
              <a:t>  </a:t>
            </a:r>
            <a:endParaRPr lang="hr-HR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7389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TRIJADA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240" y="4552058"/>
            <a:ext cx="25003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3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dirty="0" smtClean="0">
                <a:latin typeface="+mj-lt"/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stabilnija</a:t>
            </a:r>
            <a:r>
              <a:rPr lang="hr-HR" dirty="0" smtClean="0">
                <a:latin typeface="+mj-lt"/>
                <a:cs typeface="Arial" pitchFamily="34" charset="0"/>
              </a:rPr>
              <a:t> (moguće koalicije)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manje intenzivna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tri odnosa</a:t>
            </a:r>
            <a:endParaRPr lang="hr-HR" dirty="0">
              <a:latin typeface="+mj-lt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699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latin typeface="+mj-lt"/>
              </a:rPr>
              <a:t>  </a:t>
            </a:r>
            <a:endParaRPr lang="hr-HR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784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DIJADA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190" y="4552058"/>
            <a:ext cx="2428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2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dirty="0" smtClean="0">
                <a:latin typeface="+mj-lt"/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krhkija i nestabilnija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intenzivnija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jedan odnos</a:t>
            </a:r>
            <a:endParaRPr lang="hr-HR" dirty="0">
              <a:latin typeface="+mj-lt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36007" y="4266306"/>
            <a:ext cx="3115589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latin typeface="+mj-lt"/>
              </a:rPr>
              <a:t>  </a:t>
            </a:r>
            <a:endParaRPr lang="hr-HR" dirty="0"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3523" y="4051992"/>
            <a:ext cx="2560557" cy="499669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latin typeface="+mj-lt"/>
                <a:cs typeface="Arial" pitchFamily="34" charset="0"/>
              </a:rPr>
              <a:t>BROJNIJE GRUPE</a:t>
            </a:r>
            <a:endParaRPr lang="hr-HR" sz="2400" b="1" dirty="0"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5834" y="4552058"/>
            <a:ext cx="29266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dr. grupa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više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dirty="0" smtClean="0">
                <a:latin typeface="+mj-lt"/>
                <a:cs typeface="Arial" pitchFamily="34" charset="0"/>
              </a:rPr>
              <a:t>članova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stabilnija od trijade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latin typeface="+mj-lt"/>
                <a:cs typeface="Arial" pitchFamily="34" charset="0"/>
              </a:rPr>
              <a:t>oblikuje se </a:t>
            </a: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formalna</a:t>
            </a:r>
            <a:r>
              <a:rPr lang="hr-HR" dirty="0" smtClean="0">
                <a:latin typeface="+mj-lt"/>
                <a:cs typeface="Arial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struktura</a:t>
            </a:r>
            <a:r>
              <a:rPr lang="hr-HR" dirty="0" smtClean="0">
                <a:latin typeface="+mj-lt"/>
                <a:cs typeface="Arial" pitchFamily="34" charset="0"/>
              </a:rPr>
              <a:t> (položaji, </a:t>
            </a:r>
            <a:br>
              <a:rPr lang="hr-HR" dirty="0" smtClean="0">
                <a:latin typeface="+mj-lt"/>
                <a:cs typeface="Arial" pitchFamily="34" charset="0"/>
              </a:rPr>
            </a:br>
            <a:r>
              <a:rPr lang="hr-HR" dirty="0" smtClean="0">
                <a:latin typeface="+mj-lt"/>
                <a:cs typeface="Arial" pitchFamily="34" charset="0"/>
              </a:rPr>
              <a:t>uloge, pravila...)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slabi osobna interakcija </a:t>
            </a:r>
            <a:endParaRPr lang="hr-HR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1571604" y="305186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3893339" y="344476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857884" y="312329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4" grpId="0" animBg="1"/>
      <p:bldP spid="15" grpId="0" animBg="1"/>
      <p:bldP spid="16" grpId="0" uiExpand="1" build="allAtOnce"/>
      <p:bldP spid="30" grpId="0" animBg="1"/>
      <p:bldP spid="31" grpId="0" animBg="1"/>
      <p:bldP spid="32" grpId="0" uiExpand="1" build="allAtOnce"/>
      <p:bldP spid="34" grpId="0" animBg="1"/>
      <p:bldP spid="35" grpId="0" animBg="1"/>
      <p:bldP spid="36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16000" contrast="9000"/>
                    </a14:imgEffect>
                  </a14:imgLayer>
                </a14:imgProps>
              </a:ext>
            </a:extLst>
          </a:blip>
          <a:srcRect b="53559"/>
          <a:stretch/>
        </p:blipFill>
        <p:spPr bwMode="auto">
          <a:xfrm>
            <a:off x="1436952" y="138435"/>
            <a:ext cx="6350488" cy="29885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16000" contrast="9000"/>
                    </a14:imgEffect>
                  </a14:imgLayer>
                </a14:imgProps>
              </a:ext>
            </a:extLst>
          </a:blip>
          <a:srcRect t="45701"/>
          <a:stretch/>
        </p:blipFill>
        <p:spPr bwMode="auto">
          <a:xfrm>
            <a:off x="1436952" y="3112637"/>
            <a:ext cx="6350488" cy="349424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asawicki.info/files/facebook_social_graph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" y="370956"/>
            <a:ext cx="9030226" cy="60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6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-4144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vodstvo ovisi o potrebama grupe </a:t>
            </a:r>
            <a:r>
              <a:rPr lang="hr-HR" sz="2400" i="1" dirty="0" smtClean="0">
                <a:latin typeface="+mj-lt"/>
                <a:cs typeface="Arial" pitchFamily="34" charset="0"/>
              </a:rPr>
              <a:t>(manje grupe ne trebaju vođu)</a:t>
            </a: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dva tipa vodstva (</a:t>
            </a:r>
            <a:r>
              <a:rPr lang="hr-HR" sz="2400" u="sng" dirty="0" smtClean="0">
                <a:latin typeface="+mj-lt"/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potrebe grupe</a:t>
            </a:r>
            <a:r>
              <a:rPr lang="hr-HR" sz="2400" dirty="0" smtClean="0">
                <a:latin typeface="+mj-lt"/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INSTRUMENTALNO VODSTVO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EKSPRESIVNO VODSTVO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396000" indent="-360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INSTRUMENTALNO VODSTVO </a:t>
            </a:r>
            <a:r>
              <a:rPr lang="hr-HR" sz="2400" dirty="0" smtClean="0">
                <a:latin typeface="+mj-lt"/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izvršavanje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zadatka </a:t>
            </a:r>
            <a:r>
              <a:rPr lang="hr-HR" sz="2400" i="1" dirty="0" smtClean="0">
                <a:latin typeface="+mj-lt"/>
                <a:cs typeface="Arial" pitchFamily="34" charset="0"/>
              </a:rPr>
              <a:t>(vođa koji će „obaviti stvari”)</a:t>
            </a:r>
          </a:p>
          <a:p>
            <a:pPr marL="396000" lvl="1" indent="-360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EKSPRESIVNO VODSTVO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kolektivnu dobrobit</a:t>
            </a:r>
            <a:r>
              <a:rPr lang="hr-HR" sz="2400" b="1" dirty="0" smtClean="0">
                <a:latin typeface="+mj-lt"/>
                <a:cs typeface="Arial" pitchFamily="34" charset="0"/>
              </a:rPr>
              <a:t> </a:t>
            </a:r>
            <a:br>
              <a:rPr lang="hr-HR" sz="2400" b="1" dirty="0" smtClean="0">
                <a:latin typeface="+mj-lt"/>
                <a:cs typeface="Arial" pitchFamily="34" charset="0"/>
              </a:rPr>
            </a:br>
            <a:r>
              <a:rPr lang="hr-HR" sz="2400" i="1" dirty="0" smtClean="0">
                <a:latin typeface="+mj-lt"/>
                <a:cs typeface="Arial" pitchFamily="34" charset="0"/>
              </a:rPr>
              <a:t>(</a:t>
            </a:r>
            <a:r>
              <a:rPr lang="hr-HR" sz="2400" i="1" u="sng" dirty="0" smtClean="0">
                <a:latin typeface="+mj-lt"/>
                <a:cs typeface="Arial" pitchFamily="34" charset="0"/>
              </a:rPr>
              <a:t>cilj je manje bitan</a:t>
            </a:r>
            <a:r>
              <a:rPr lang="hr-HR" sz="2400" i="1" dirty="0" smtClean="0">
                <a:latin typeface="+mj-lt"/>
                <a:cs typeface="Arial" pitchFamily="34" charset="0"/>
              </a:rPr>
              <a:t> od emocionalne potpore članovima i smanjivanja sukoba i napetosti)</a:t>
            </a:r>
          </a:p>
          <a:p>
            <a:pPr marL="720000" lvl="2" indent="-324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latin typeface="+mj-lt"/>
                <a:cs typeface="Arial" pitchFamily="34" charset="0"/>
              </a:rPr>
              <a:t>tradicionalnim shvaćanjem uloga u obitelji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instrumentalno</a:t>
            </a:r>
            <a:r>
              <a:rPr lang="hr-HR" sz="2000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000" i="1" dirty="0" smtClean="0">
                <a:latin typeface="+mj-lt"/>
                <a:cs typeface="Arial" pitchFamily="34" charset="0"/>
              </a:rPr>
              <a:t>vodstvo se pripisuje ulozi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oca</a:t>
            </a:r>
            <a:r>
              <a:rPr lang="hr-HR" sz="2000" i="1" dirty="0" smtClean="0">
                <a:latin typeface="+mj-lt"/>
                <a:cs typeface="Arial" pitchFamily="34" charset="0"/>
              </a:rPr>
              <a:t>, dok se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ekspresivno</a:t>
            </a:r>
            <a:r>
              <a:rPr lang="hr-HR" sz="2000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000" i="1" dirty="0" smtClean="0">
                <a:latin typeface="+mj-lt"/>
                <a:cs typeface="Arial" pitchFamily="34" charset="0"/>
              </a:rPr>
              <a:t>pripisuje ulozi </a:t>
            </a:r>
            <a:r>
              <a:rPr lang="hr-HR" sz="20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majke</a:t>
            </a:r>
            <a:endParaRPr lang="hr-HR" sz="2400" b="1" i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VODSTVO GRUPE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tri tipa vođenja grupe (</a:t>
            </a:r>
            <a:r>
              <a:rPr lang="hr-HR" sz="2400" u="sng" dirty="0" smtClean="0">
                <a:latin typeface="+mj-lt"/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stil odlučivanja</a:t>
            </a:r>
            <a:r>
              <a:rPr lang="hr-HR" sz="2400" dirty="0" smtClean="0">
                <a:latin typeface="+mj-lt"/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AUTORITARNO VOĐENJE</a:t>
            </a:r>
            <a:b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DEMOKRATSKO VOĐENJE </a:t>
            </a:r>
            <a:r>
              <a:rPr lang="hr-HR" sz="2400" dirty="0" smtClean="0">
                <a:latin typeface="+mj-lt"/>
                <a:cs typeface="Arial" pitchFamily="34" charset="0"/>
              </a:rPr>
              <a:t/>
            </a:r>
            <a:br>
              <a:rPr lang="hr-HR" sz="2400" dirty="0" smtClean="0">
                <a:latin typeface="+mj-lt"/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LAISSEZ-FAIRE VOĐENJE</a:t>
            </a:r>
            <a:endParaRPr lang="hr-HR" sz="2400" dirty="0" smtClean="0"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latin typeface="+mj-lt"/>
              <a:cs typeface="Arial" pitchFamily="34" charset="0"/>
            </a:endParaRP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endParaRPr lang="hr-HR" sz="2400" dirty="0" smtClean="0">
              <a:latin typeface="+mj-lt"/>
              <a:cs typeface="Arial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tri tipa vođenja grupe </a:t>
            </a: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AUTORITARNO VOĐENJE </a:t>
            </a:r>
            <a:r>
              <a:rPr lang="hr-HR" sz="2400" dirty="0" smtClean="0">
                <a:latin typeface="+mj-lt"/>
                <a:cs typeface="Arial" pitchFamily="34" charset="0"/>
              </a:rPr>
              <a:t>– vođa preuzima odgovornost za odluke i zahtjeva strogo pokoravanje podređenih</a:t>
            </a:r>
            <a:endParaRPr lang="hr-HR" sz="24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DEMOKRATSKO VOĐENJE </a:t>
            </a:r>
            <a:r>
              <a:rPr lang="hr-HR" sz="2400" dirty="0" smtClean="0">
                <a:latin typeface="+mj-lt"/>
                <a:cs typeface="Arial" pitchFamily="34" charset="0"/>
              </a:rPr>
              <a:t>– uključivanje svih članova u proces odlučivanja</a:t>
            </a:r>
            <a:endParaRPr lang="hr-HR" sz="2400" b="1" i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LAISSEZ-FAIRE VOĐENJE </a:t>
            </a:r>
            <a:r>
              <a:rPr lang="hr-HR" sz="2400" dirty="0" smtClean="0">
                <a:latin typeface="+mj-lt"/>
                <a:cs typeface="Arial" pitchFamily="34" charset="0"/>
              </a:rPr>
              <a:t>– grupa djeluje samostalno, a vođa se ne miješa i djeluje samo ako se od njega to zatraži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latin typeface="+mj-lt"/>
              <a:cs typeface="Arial" pitchFamily="34" charset="0"/>
            </a:endParaRP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 vojskovođa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demokratsko vođenje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 politička stranka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laissez-faire vođenje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latin typeface="+mj-lt"/>
                <a:cs typeface="Arial" pitchFamily="34" charset="0"/>
                <a:sym typeface="Wingdings" pitchFamily="2" charset="2"/>
              </a:rPr>
              <a:t> operacijski tim u bolnici ili grupa znanstvenika koji rade na zajedničkom projektu</a:t>
            </a:r>
            <a:endParaRPr lang="hr-HR" sz="2400" dirty="0" smtClean="0"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VODSTVO GRUPE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2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VODSTVO GRUPE</a:t>
            </a:r>
            <a:endParaRPr lang="hr-HR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 OBZIROM NA </a:t>
            </a: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POTREBE GRUPE</a:t>
            </a:r>
            <a:endParaRPr lang="hr-H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 OBZIROM NA </a:t>
            </a:r>
            <a:b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STIL ODLUČIVANJA</a:t>
            </a:r>
            <a:endParaRPr lang="hr-H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EKSPRESIVNO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INSTRUMENTALNO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AUTORITARNO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DEMOKRATSKO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LAISSEZ-FAIRE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obaviti stvari”)</a:t>
            </a:r>
            <a:endParaRPr lang="hr-HR" sz="1600" i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vođa </a:t>
            </a:r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preuzima odgovornost za odluke </a:t>
            </a:r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zahtjeva </a:t>
            </a:r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strogo pokoravanje </a:t>
            </a:r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podređenih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2" name="Picture 51" descr="general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4744" y="4572008"/>
            <a:ext cx="1785950" cy="1928826"/>
          </a:xfrm>
          <a:prstGeom prst="round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uključivanje svih članova u proces odlučivanja </a:t>
            </a:r>
            <a:r>
              <a:rPr lang="hr-HR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vi-VN" sz="1600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(u odlučivanje su uključeni svi članovi grupe)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8" name="Picture 4" descr="D:\BackUp_skola\sociologija\slike\Focus-Group.jpg"/>
          <p:cNvPicPr>
            <a:picLocks noChangeAspect="1" noChangeArrowheads="1"/>
          </p:cNvPicPr>
          <p:nvPr/>
        </p:nvPicPr>
        <p:blipFill>
          <a:blip r:embed="rId3" cstate="email"/>
          <a:srcRect t="-22222" b="-22223"/>
          <a:stretch>
            <a:fillRect/>
          </a:stretch>
        </p:blipFill>
        <p:spPr bwMode="auto">
          <a:xfrm>
            <a:off x="5429256" y="5000636"/>
            <a:ext cx="1857388" cy="1857364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grupa djeluje samostalno</a:t>
            </a:r>
            <a:r>
              <a:rPr lang="pl-PL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a </a:t>
            </a:r>
            <a:r>
              <a:rPr lang="pl-PL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vođa se ne mješa </a:t>
            </a:r>
            <a:r>
              <a:rPr lang="pl-PL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djeluje samo ako se od njega to zatraži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D:\BackUp_skola\sociologija\slike\doktor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843254"/>
            <a:ext cx="1714512" cy="20626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VOĐA GRUPE</a:t>
            </a:r>
            <a:endParaRPr lang="hr-HR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uiExpand="1" build="allAtOnce" animBg="1"/>
      <p:bldP spid="6" grpId="0" uiExpand="1" build="allAtOnce" animBg="1"/>
      <p:bldP spid="7" grpId="0" uiExpand="1" build="allAtOnce" animBg="1"/>
      <p:bldP spid="8" grpId="0" uiExpand="1" build="allAtOnce" animBg="1"/>
      <p:bldP spid="9" grpId="0" uiExpand="1" build="allAtOnce" animBg="1"/>
      <p:bldP spid="10" grpId="0" uiExpand="1" build="allAtOnce" animBg="1"/>
      <p:bldP spid="11" grpId="0" uiExpand="1" build="allAtOnce" animBg="1"/>
      <p:bldP spid="36" grpId="0" uiExpand="1" build="allAtOnce" animBg="1"/>
      <p:bldP spid="38" grpId="0" uiExpand="1" build="allAtOnce" animBg="1"/>
      <p:bldP spid="39" grpId="0" uiExpand="1" build="allAtOnce" animBg="1"/>
      <p:bldP spid="40" grpId="0" uiExpand="1" build="allAtOnce" animBg="1"/>
      <p:bldP spid="41" grpId="0" uiExpand="1" build="allAtOnce" animBg="1"/>
      <p:bldP spid="55" grpId="0" uiExpand="1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VODSTVO GRUPE</a:t>
            </a:r>
            <a:endParaRPr lang="hr-HR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 OBZIROM NA </a:t>
            </a: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POTREBE GRUPE</a:t>
            </a:r>
            <a:endParaRPr lang="hr-H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 OBZIROM NA </a:t>
            </a:r>
            <a:b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STIL ODLUČIVANJA</a:t>
            </a:r>
            <a:endParaRPr lang="hr-H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EKSPRESIVNO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INSTRUMENTALNO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AUTORITARNO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DEMOKRATSKO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LAISSEZ-FAIRE</a:t>
            </a:r>
            <a:endParaRPr lang="hr-H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obaviti stvari”)</a:t>
            </a:r>
            <a:endParaRPr lang="hr-HR" sz="1600" i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</a:br>
            <a:r>
              <a:rPr lang="vi-VN" sz="1600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vođa </a:t>
            </a:r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preuzima odgovornost za odluke </a:t>
            </a:r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zahtjeva </a:t>
            </a:r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strogo pokoravanje </a:t>
            </a:r>
            <a:r>
              <a:rPr lang="vi-VN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podređenih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2" name="Picture 51" descr="general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4744" y="4572008"/>
            <a:ext cx="1785950" cy="1928826"/>
          </a:xfrm>
          <a:prstGeom prst="round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uključivanje svih članova u proces odlučivanja </a:t>
            </a:r>
            <a:r>
              <a:rPr lang="hr-HR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vi-VN" sz="1600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(u odlučivanje su uključeni svi članovi grupe)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8" name="Picture 4" descr="D:\BackUp_skola\sociologija\slike\Focus-Group.jpg"/>
          <p:cNvPicPr>
            <a:picLocks noChangeAspect="1" noChangeArrowheads="1"/>
          </p:cNvPicPr>
          <p:nvPr/>
        </p:nvPicPr>
        <p:blipFill>
          <a:blip r:embed="rId3" cstate="email"/>
          <a:srcRect t="-22222" b="-22223"/>
          <a:stretch>
            <a:fillRect/>
          </a:stretch>
        </p:blipFill>
        <p:spPr bwMode="auto">
          <a:xfrm>
            <a:off x="5429256" y="5000636"/>
            <a:ext cx="1857388" cy="1857364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grupa djeluje samostalno</a:t>
            </a:r>
            <a:r>
              <a:rPr lang="pl-PL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a </a:t>
            </a:r>
            <a:r>
              <a:rPr lang="pl-PL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vođa se ne mješa </a:t>
            </a:r>
            <a:r>
              <a:rPr lang="pl-PL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djeluje samo ako se od njega to zatraži</a:t>
            </a:r>
            <a:endParaRPr lang="vi-VN" sz="1400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D:\BackUp_skola\sociologija\slike\doktor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843254"/>
            <a:ext cx="1714512" cy="20626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VOĐA GRUPE</a:t>
            </a:r>
            <a:endParaRPr lang="hr-HR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48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TIPOVI VOĐENJA GRUPE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0451" y="1142984"/>
            <a:ext cx="9022143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42844" y="4716277"/>
            <a:ext cx="8858312" cy="1610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itchFamily="34" charset="0"/>
              </a:rPr>
              <a:t>GRUPE </a:t>
            </a:r>
            <a:r>
              <a:rPr lang="hr-HR" sz="4200" b="0" smtClean="0">
                <a:latin typeface="+mj-lt"/>
                <a:cs typeface="Calibri" pitchFamily="34" charset="0"/>
              </a:rPr>
              <a:t>ključni pojmovi</a:t>
            </a:r>
            <a:endParaRPr lang="hr-HR" sz="4200" b="0" dirty="0" smtClean="0">
              <a:latin typeface="+mj-lt"/>
              <a:cs typeface="Calibri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1521" y="1000108"/>
            <a:ext cx="8642446" cy="2143140"/>
          </a:xfrm>
          <a:prstGeom prst="rect">
            <a:avLst/>
          </a:prstGeom>
        </p:spPr>
        <p:txBody>
          <a:bodyPr vert="horz" numCol="2">
            <a:noAutofit/>
          </a:bodyPr>
          <a:lstStyle/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društvena grupa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agregat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socijalna kategorija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primarne i sekundarne grupe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referentne grupe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relativna deprivacija</a:t>
            </a:r>
          </a:p>
          <a:p>
            <a:pPr marL="288000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veličina grupe </a:t>
            </a:r>
          </a:p>
          <a:p>
            <a:pPr marL="7452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err="1" smtClean="0">
                <a:latin typeface="+mj-lt"/>
                <a:cs typeface="Arial" pitchFamily="34" charset="0"/>
              </a:rPr>
              <a:t>dijade</a:t>
            </a:r>
            <a:endParaRPr lang="hr-HR" sz="2200" dirty="0" smtClean="0"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trijade</a:t>
            </a:r>
          </a:p>
          <a:p>
            <a:pPr marL="7452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brojnije grupe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034" y="3125965"/>
            <a:ext cx="8393933" cy="3327628"/>
            <a:chOff x="500034" y="3125965"/>
            <a:chExt cx="8393933" cy="3327628"/>
          </a:xfrm>
        </p:grpSpPr>
        <p:sp>
          <p:nvSpPr>
            <p:cNvPr id="4" name="Rectangle 3"/>
            <p:cNvSpPr/>
            <p:nvPr/>
          </p:nvSpPr>
          <p:spPr>
            <a:xfrm>
              <a:off x="785786" y="4000504"/>
              <a:ext cx="2585594" cy="822689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s obzirom na </a:t>
              </a: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potrebe grupe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14942" y="4000504"/>
              <a:ext cx="2585594" cy="822689"/>
            </a:xfrm>
            <a:prstGeom prst="rect">
              <a:avLst/>
            </a:prstGeom>
            <a:solidFill>
              <a:srgbClr val="33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s obzirom na </a:t>
              </a:r>
              <a:b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</a:b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stil odlučivanja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3629" y="3125965"/>
              <a:ext cx="3643338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VODSTVO GRUPE</a:t>
              </a:r>
              <a:endParaRPr lang="hr-H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cxnSp>
          <p:nvCxnSpPr>
            <p:cNvPr id="7" name="Elbow Connector 6"/>
            <p:cNvCxnSpPr>
              <a:stCxn id="6" idx="2"/>
              <a:endCxn id="5" idx="0"/>
            </p:cNvCxnSpPr>
            <p:nvPr/>
          </p:nvCxnSpPr>
          <p:spPr>
            <a:xfrm rot="16200000" flipH="1">
              <a:off x="5259303" y="2752067"/>
              <a:ext cx="404431" cy="20924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6" idx="2"/>
              <a:endCxn id="4" idx="0"/>
            </p:cNvCxnSpPr>
            <p:nvPr/>
          </p:nvCxnSpPr>
          <p:spPr>
            <a:xfrm rot="5400000">
              <a:off x="3044726" y="2629931"/>
              <a:ext cx="404431" cy="23367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00034" y="5340543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INSTRUMENTALNO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6406" y="5983485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EKSPRESIVNO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3827" y="5197667"/>
              <a:ext cx="2228404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AUTORITARNO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8310" y="5912047"/>
              <a:ext cx="2178859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DEMOKRATSKO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9421" y="5197667"/>
              <a:ext cx="2214546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itchFamily="34" charset="0"/>
                </a:rPr>
                <a:t>LAISSEZ-FAIRE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itchFamily="34" charset="0"/>
              </a:endParaRPr>
            </a:p>
          </p:txBody>
        </p:sp>
        <p:cxnSp>
          <p:nvCxnSpPr>
            <p:cNvPr id="14" name="Elbow Connector 13"/>
            <p:cNvCxnSpPr>
              <a:stCxn id="5" idx="2"/>
              <a:endCxn id="11" idx="0"/>
            </p:cNvCxnSpPr>
            <p:nvPr/>
          </p:nvCxnSpPr>
          <p:spPr>
            <a:xfrm rot="5400000">
              <a:off x="5670647" y="4360575"/>
              <a:ext cx="374474" cy="129971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5" idx="2"/>
              <a:endCxn id="12" idx="0"/>
            </p:cNvCxnSpPr>
            <p:nvPr/>
          </p:nvCxnSpPr>
          <p:spPr>
            <a:xfrm rot="16200000" flipH="1">
              <a:off x="5963312" y="5367619"/>
              <a:ext cx="1088854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5" idx="2"/>
              <a:endCxn id="13" idx="0"/>
            </p:cNvCxnSpPr>
            <p:nvPr/>
          </p:nvCxnSpPr>
          <p:spPr>
            <a:xfrm rot="16200000" flipH="1">
              <a:off x="6959979" y="4370952"/>
              <a:ext cx="374474" cy="12789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4" idx="2"/>
              <a:endCxn id="9" idx="0"/>
            </p:cNvCxnSpPr>
            <p:nvPr/>
          </p:nvCxnSpPr>
          <p:spPr>
            <a:xfrm rot="5400000">
              <a:off x="1677032" y="4938992"/>
              <a:ext cx="517350" cy="285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4" idx="2"/>
              <a:endCxn id="10" idx="0"/>
            </p:cNvCxnSpPr>
            <p:nvPr/>
          </p:nvCxnSpPr>
          <p:spPr>
            <a:xfrm rot="16200000" flipH="1">
              <a:off x="2098747" y="4803029"/>
              <a:ext cx="1160292" cy="1200620"/>
            </a:xfrm>
            <a:prstGeom prst="bentConnector3">
              <a:avLst>
                <a:gd name="adj1" fmla="val 2303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ORGANIZACIJE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543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vi-VN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ORGANIZACIJ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 </a:t>
            </a:r>
            <a:r>
              <a:rPr lang="hr-HR" sz="2600" dirty="0" smtClean="0">
                <a:latin typeface="+mj-lt"/>
                <a:cs typeface="Arial" pitchFamily="34" charset="0"/>
              </a:rPr>
              <a:t>– </a:t>
            </a:r>
            <a:r>
              <a:rPr lang="vi-VN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sekundarn</a:t>
            </a:r>
            <a:r>
              <a:rPr lang="hr-HR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 dr.</a:t>
            </a:r>
            <a:r>
              <a:rPr lang="vi-VN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grup</a:t>
            </a:r>
            <a:r>
              <a:rPr lang="hr-HR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 </a:t>
            </a:r>
            <a:r>
              <a:rPr lang="vi-VN" sz="2600" dirty="0" smtClean="0">
                <a:latin typeface="+mj-lt"/>
                <a:cs typeface="Arial" pitchFamily="34" charset="0"/>
              </a:rPr>
              <a:t>koja na regularnoj osnovi </a:t>
            </a:r>
            <a:r>
              <a:rPr lang="vi-VN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obavlja određenu</a:t>
            </a:r>
            <a:r>
              <a:rPr lang="hr-HR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vi-VN" sz="26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djelatnost</a:t>
            </a:r>
            <a:endParaRPr lang="hr-HR" sz="2600" b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veće društvene grupe koje se osnivaju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radi ostvarenja specifičnih ciljeva</a:t>
            </a:r>
            <a:r>
              <a:rPr lang="hr-HR" sz="24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 ili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zadovoljenja posebnih interesa</a:t>
            </a:r>
            <a:endParaRPr lang="hr-HR" sz="2600" b="1" i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osnovne značajke organizacije: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trajnost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podjela rada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hijerarhija kontrole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formalizirana pravila </a:t>
            </a:r>
            <a:r>
              <a:rPr lang="hr-HR" sz="2600" i="1" dirty="0" smtClean="0">
                <a:latin typeface="+mj-lt"/>
                <a:cs typeface="Arial" pitchFamily="34" charset="0"/>
              </a:rPr>
              <a:t>(formalne organizacije)</a:t>
            </a:r>
          </a:p>
          <a:p>
            <a:pPr marL="914400" lvl="1" indent="-4572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latin typeface="+mj-lt"/>
                <a:cs typeface="Arial" pitchFamily="34" charset="0"/>
              </a:rPr>
              <a:t>impersonalnost </a:t>
            </a:r>
            <a:r>
              <a:rPr lang="hr-HR" sz="2600" i="1" dirty="0" smtClean="0">
                <a:latin typeface="+mj-lt"/>
                <a:cs typeface="Arial" pitchFamily="34" charset="0"/>
              </a:rPr>
              <a:t>(neosobnost)</a:t>
            </a:r>
          </a:p>
          <a:p>
            <a:pPr marL="360000" indent="-360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–"/>
            </a:pPr>
            <a:r>
              <a:rPr lang="hr-HR" sz="2400" dirty="0" smtClean="0">
                <a:latin typeface="+mj-lt"/>
                <a:cs typeface="Arial" pitchFamily="34" charset="0"/>
              </a:rPr>
              <a:t>zbog naglaska na pravilima, organizacije se često nazivaju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FORMALNIM ORGANIZACIJAMA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004038" y="68900"/>
            <a:ext cx="5072098" cy="4116485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endParaRPr lang="hr-HR" sz="4400" b="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85752" y="908720"/>
            <a:ext cx="8643966" cy="1357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proces kojim ljudi jedni drugima prenose informacije, ideje, stavove i mentalna stanja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638" y="2071678"/>
            <a:ext cx="2420626" cy="500860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VERBALNA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2040" y="2071678"/>
            <a:ext cx="2857520" cy="500066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NEVERBALNA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7290" y="3071810"/>
            <a:ext cx="1357322" cy="571504"/>
          </a:xfrm>
          <a:prstGeom prst="rect">
            <a:avLst/>
          </a:prstGeom>
          <a:solidFill>
            <a:srgbClr val="002060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JEZIK</a:t>
            </a:r>
            <a:endParaRPr lang="hr-H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00430" y="3071810"/>
            <a:ext cx="2178859" cy="571504"/>
          </a:xfrm>
          <a:prstGeom prst="rect">
            <a:avLst/>
          </a:prstGeom>
          <a:solidFill>
            <a:srgbClr val="009900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GOVOR TIJELA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2165" y="3071810"/>
            <a:ext cx="1643074" cy="571504"/>
          </a:xfrm>
          <a:prstGeom prst="rect">
            <a:avLst/>
          </a:prstGeom>
          <a:solidFill>
            <a:srgbClr val="009900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PARAJEZIK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43834" y="3071810"/>
            <a:ext cx="1214414" cy="571504"/>
          </a:xfrm>
          <a:prstGeom prst="rect">
            <a:avLst/>
          </a:prstGeom>
          <a:solidFill>
            <a:srgbClr val="009900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DODIR</a:t>
            </a:r>
            <a:endParaRPr lang="hr-H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2844" y="3989300"/>
            <a:ext cx="5244553" cy="2717093"/>
            <a:chOff x="142844" y="3128750"/>
            <a:chExt cx="6926724" cy="3588591"/>
          </a:xfrm>
        </p:grpSpPr>
        <p:graphicFrame>
          <p:nvGraphicFramePr>
            <p:cNvPr id="18" name="Chart 17"/>
            <p:cNvGraphicFramePr/>
            <p:nvPr/>
          </p:nvGraphicFramePr>
          <p:xfrm>
            <a:off x="142844" y="3143546"/>
            <a:ext cx="6887657" cy="3528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3769244" y="3128750"/>
              <a:ext cx="3237477" cy="503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SADRŽAJ PORUKE</a:t>
              </a:r>
              <a:endParaRPr lang="hr-HR" sz="24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4769" y="6351496"/>
              <a:ext cx="2114799" cy="36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Izvor: A. Mehrabian</a:t>
              </a:r>
              <a:endParaRPr lang="hr-H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1" name="Straight Connector 30"/>
          <p:cNvCxnSpPr>
            <a:stCxn id="4" idx="2"/>
            <a:endCxn id="11" idx="0"/>
          </p:cNvCxnSpPr>
          <p:nvPr/>
        </p:nvCxnSpPr>
        <p:spPr>
          <a:xfrm>
            <a:off x="2035951" y="2572538"/>
            <a:ext cx="0" cy="499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5" idx="2"/>
            <a:endCxn id="14" idx="0"/>
          </p:cNvCxnSpPr>
          <p:nvPr/>
        </p:nvCxnSpPr>
        <p:spPr>
          <a:xfrm rot="5400000">
            <a:off x="5225297" y="1936307"/>
            <a:ext cx="500066" cy="17709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5" idx="2"/>
            <a:endCxn id="19" idx="0"/>
          </p:cNvCxnSpPr>
          <p:nvPr/>
        </p:nvCxnSpPr>
        <p:spPr>
          <a:xfrm rot="16200000" flipH="1">
            <a:off x="6252218" y="2680326"/>
            <a:ext cx="500066" cy="2829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5" idx="2"/>
            <a:endCxn id="21" idx="0"/>
          </p:cNvCxnSpPr>
          <p:nvPr/>
        </p:nvCxnSpPr>
        <p:spPr>
          <a:xfrm rot="16200000" flipH="1">
            <a:off x="7055887" y="1876656"/>
            <a:ext cx="500066" cy="18902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4" grpId="0" uiExpand="1" build="allAtOnce" animBg="1"/>
      <p:bldP spid="5" grpId="0" uiExpand="1" build="allAtOnce" animBg="1"/>
      <p:bldP spid="11" grpId="0" uiExpand="1" build="allAtOnce" animBg="1"/>
      <p:bldP spid="14" grpId="0" uiExpand="1" build="allAtOnce" animBg="1"/>
      <p:bldP spid="19" grpId="0" uiExpand="1" build="allAtOnce" animBg="1"/>
      <p:bldP spid="21" grpId="0" uiExpand="1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TIPOVI ORGANIZACIJA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05164"/>
            <a:ext cx="9001156" cy="5810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err="1" smtClean="0">
                <a:latin typeface="+mj-lt"/>
                <a:cs typeface="Arial" pitchFamily="34" charset="0"/>
              </a:rPr>
              <a:t>Amitai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Etzioni</a:t>
            </a:r>
            <a:endParaRPr lang="hr-HR" sz="2400" b="1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u svakoj organizaciji postoje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niži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i="1" dirty="0" smtClean="0">
                <a:latin typeface="+mj-lt"/>
                <a:cs typeface="Arial" pitchFamily="34" charset="0"/>
              </a:rPr>
              <a:t>(obični članovi) </a:t>
            </a:r>
            <a:r>
              <a:rPr lang="hr-HR" sz="2400" dirty="0" smtClean="0">
                <a:latin typeface="+mj-lt"/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viši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i="1" dirty="0" smtClean="0">
                <a:latin typeface="+mj-lt"/>
                <a:cs typeface="Arial" pitchFamily="34" charset="0"/>
              </a:rPr>
              <a:t>(upravitelji)</a:t>
            </a:r>
            <a:r>
              <a:rPr lang="hr-HR" sz="2400" dirty="0" smtClean="0">
                <a:latin typeface="+mj-lt"/>
                <a:cs typeface="Arial" pitchFamily="34" charset="0"/>
              </a:rPr>
              <a:t> članovi organizacije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viši članovi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koriste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moć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kako bi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upravljali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nižim članovima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 tipa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moći</a:t>
            </a:r>
            <a:r>
              <a:rPr lang="hr-HR" sz="2400" dirty="0" smtClean="0">
                <a:latin typeface="+mj-lt"/>
                <a:cs typeface="Arial" pitchFamily="34" charset="0"/>
              </a:rPr>
              <a:t> koje viši članovi imaju na raspolaganju: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prinude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upotreba fizičke sile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nagrađivanja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novac, nagrade...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normativna</a:t>
            </a:r>
            <a:r>
              <a:rPr lang="hr-HR" sz="2400" dirty="0" smtClean="0">
                <a:latin typeface="+mj-lt"/>
                <a:cs typeface="Arial" pitchFamily="34" charset="0"/>
              </a:rPr>
              <a:t> moć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upotreba moralnog uvjeravanja, pozivanje na vođin ugled, društveno </a:t>
            </a:r>
            <a:r>
              <a:rPr lang="hr-HR" sz="2400" i="1" dirty="0" err="1" smtClean="0">
                <a:latin typeface="+mj-lt"/>
                <a:cs typeface="Arial" pitchFamily="34" charset="0"/>
              </a:rPr>
              <a:t>priznanje..</a:t>
            </a:r>
            <a:r>
              <a:rPr lang="hr-HR" sz="2400" i="1" dirty="0" smtClean="0">
                <a:latin typeface="+mj-lt"/>
                <a:cs typeface="Arial" pitchFamily="34" charset="0"/>
              </a:rPr>
              <a:t>.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tri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tipa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uključenosti</a:t>
            </a:r>
            <a:r>
              <a:rPr lang="hr-HR" sz="2400" dirty="0" smtClean="0">
                <a:latin typeface="+mj-lt"/>
                <a:cs typeface="Arial" pitchFamily="34" charset="0"/>
              </a:rPr>
              <a:t> nižih članova u organizaciju: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otuđeni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ne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proračunati</a:t>
            </a:r>
            <a:r>
              <a:rPr lang="hr-HR" sz="2400" dirty="0" smtClean="0">
                <a:latin typeface="+mj-lt"/>
                <a:cs typeface="Arial" pitchFamily="34" charset="0"/>
              </a:rPr>
              <a:t> – </a:t>
            </a:r>
            <a:r>
              <a:rPr lang="hr-HR" sz="2400" i="1" dirty="0" smtClean="0">
                <a:latin typeface="+mj-lt"/>
                <a:cs typeface="Arial" pitchFamily="34" charset="0"/>
              </a:rPr>
              <a:t>umjereno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moralno uključeni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hr-HR" sz="2400" i="1" dirty="0" smtClean="0">
                <a:latin typeface="+mj-lt"/>
                <a:cs typeface="Arial" pitchFamily="34" charset="0"/>
              </a:rPr>
              <a:t>snažno podržavaju organizaciju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1538" y="285728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MOĆ PRINUDE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38" y="1071546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MOĆ NAGRAĐIVANJA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1538" y="1857364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NORMATIVNA MOĆ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9322" y="285728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OTUĐENI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9322" y="1071546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PRORAČUNATI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9322" y="1857364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MORALNO UKLJUČENI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14744" y="642918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14744" y="1428736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14744" y="2214554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50397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sile</a:t>
            </a:r>
            <a:r>
              <a:rPr lang="hr-HR" sz="1900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 </a:t>
            </a: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prijetnji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zadržati štićenike unutra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zatvori, logori i zatvorene mentalne institucije, sekte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786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PRINUDNE ORGANIZACIJE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5884" y="3571876"/>
            <a:ext cx="2556000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nagrada</a:t>
            </a:r>
            <a:r>
              <a:rPr lang="hr-HR" sz="1900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 </a:t>
            </a: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novca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korist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tvornice, banke i druge privredne organizacije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moć na temelju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uvjeravanja</a:t>
            </a:r>
            <a:r>
              <a:rPr lang="hr-HR" sz="1900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upozorenja</a:t>
            </a:r>
            <a:r>
              <a:rPr lang="hr-HR" sz="1900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javnog priznanja, društvenog pritiska</a:t>
            </a:r>
          </a:p>
          <a:p>
            <a:pPr marL="180000" lvl="1" indent="-180000">
              <a:spcBef>
                <a:spcPts val="600"/>
              </a:spcBef>
              <a:buClr>
                <a:schemeClr val="bg1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Crkve, političke stranke, dobrovoljne udruge, udruge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36149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UTILITARISTIČKE ORGANIZACIJE</a:t>
            </a:r>
            <a:endParaRPr lang="hr-HR" b="1" dirty="0"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86512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latin typeface="+mj-lt"/>
                <a:cs typeface="Arial" pitchFamily="34" charset="0"/>
              </a:rPr>
              <a:t>NORMATIVNE ORGANIZACIJE</a:t>
            </a:r>
            <a:endParaRPr lang="hr-HR" b="1" dirty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1366 L -0.03142 0.56389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366 L -0.03143 0.56389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4 0.6930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5 0.69306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3959 L 0.26563 0.44908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959 L 0.25989 0.44908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8 0.01875 L -0.26562 0.57523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5 0.01875 L -0.26875 0.57523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88 0.04051 L 0.57275 0.3451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01 0.04051 L 0.56962 0.3451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 0.05115 L 0.0415 0.47129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7 0.05115 L 0.03837 0.47129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7" grpId="1" uiExpand="1" build="allAtOnce" animBg="1"/>
      <p:bldP spid="8" grpId="0" uiExpand="1" build="allAtOnce" animBg="1"/>
      <p:bldP spid="8" grpId="1" uiExpand="1" build="allAtOnce" animBg="1"/>
      <p:bldP spid="9" grpId="0" uiExpand="1" build="allAtOnce" animBg="1"/>
      <p:bldP spid="9" grpId="1" uiExpand="1" build="allAtOnce" animBg="1"/>
      <p:bldP spid="10" grpId="0" uiExpand="1" build="allAtOnce" animBg="1"/>
      <p:bldP spid="10" grpId="1" uiExpand="1" build="allAtOnce" animBg="1"/>
      <p:bldP spid="11" grpId="0" uiExpand="1" build="allAtOnce" animBg="1"/>
      <p:bldP spid="11" grpId="1" uiExpand="1" build="allAtOnce" animBg="1"/>
      <p:bldP spid="12" grpId="0" build="allAtOnce" animBg="1"/>
      <p:bldP spid="12" grpId="1" uiExpand="1" build="allAtOnce" animBg="1"/>
      <p:bldP spid="18" grpId="0" animBg="1"/>
      <p:bldP spid="19" grpId="0" animBg="1"/>
      <p:bldP spid="20" grpId="0" animBg="1"/>
      <p:bldP spid="17" grpId="0" uiExpand="1" build="allAtOnce" animBg="1"/>
      <p:bldP spid="22" grpId="0" animBg="1"/>
      <p:bldP spid="21" grpId="0" uiExpand="1" build="allAtOnce" animBg="1"/>
      <p:bldP spid="25" grpId="0" uiExpand="1" build="allAtOnce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82312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na temelju tri tipa moći koje koriste viši članovi i tri tipa uključenosti nižih članova, dobivamo tri tipa organizacija:</a:t>
            </a:r>
          </a:p>
          <a:p>
            <a:pPr marL="457200" indent="-360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PRINUDNE ORGANIZACIJE </a:t>
            </a:r>
          </a:p>
          <a:p>
            <a:pPr marL="914400" lvl="1" indent="-288000"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upotreba sile i prijetnji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cilj organizacije – zadržati štićenike unutra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zatvori, logori i zatvorene mentalne institucije, sekte</a:t>
            </a:r>
          </a:p>
          <a:p>
            <a:pPr marL="457200" indent="-360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UTILITARISTIČKE ORGANIZACIJE </a:t>
            </a:r>
          </a:p>
          <a:p>
            <a:pPr marL="914400" lvl="1" indent="-288000"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upotreba nagrada i novca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cilj organizacije – korist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tvornice, banke i druge privredne organizacije</a:t>
            </a:r>
            <a:endParaRPr lang="hr-HR" sz="2400" i="1" dirty="0" smtClean="0">
              <a:latin typeface="+mj-lt"/>
              <a:cs typeface="Arial" pitchFamily="34" charset="0"/>
            </a:endParaRPr>
          </a:p>
          <a:p>
            <a:pPr marL="457200" indent="-360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NORMATIVNE ORGANIZACIJE (dobrovoljne udruge)</a:t>
            </a:r>
          </a:p>
          <a:p>
            <a:pPr marL="914400" lvl="1" indent="-288000"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moć na temelju uvjeravanja, upozorenja, javnog priznanja, društvenog pritiska</a:t>
            </a:r>
          </a:p>
          <a:p>
            <a:pPr marL="914400" lvl="1" indent="-288000">
              <a:spcBef>
                <a:spcPts val="3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Crkve, političke stranke, dobrotvorne organizacije, udruge</a:t>
            </a:r>
            <a:endParaRPr lang="hr-HR" sz="2400" i="1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2357430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MENTALNA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BOLNICA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86116" y="4000504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PRINUDNA ORGANIZACIJA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57554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latin typeface="+mj-lt"/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pacijenta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0486" y="4000504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UTILITARISTIČKA ORGANIZACIJA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8596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latin typeface="+mj-lt"/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osoblja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bolnice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15074" y="4000504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NORMATIVNA ORGANIZACIJA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786322"/>
            <a:ext cx="2714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latin typeface="+mj-lt"/>
                <a:cs typeface="Arial" pitchFamily="34" charset="0"/>
              </a:rPr>
              <a:t> </a:t>
            </a:r>
            <a:r>
              <a:rPr lang="hr-HR" sz="2000" dirty="0" smtClean="0">
                <a:latin typeface="+mj-lt"/>
                <a:cs typeface="Arial" pitchFamily="34" charset="0"/>
              </a:rPr>
              <a:t>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volontera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3000372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3393280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3071810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0" y="1142984"/>
            <a:ext cx="9144000" cy="78581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latin typeface="+mj-lt"/>
                <a:cs typeface="Arial" pitchFamily="34" charset="0"/>
              </a:rPr>
              <a:t>svaka organizacija ima </a:t>
            </a:r>
            <a:r>
              <a:rPr lang="hr-HR" sz="2600" u="sng" dirty="0" smtClean="0">
                <a:latin typeface="+mj-lt"/>
                <a:cs typeface="Arial" pitchFamily="34" charset="0"/>
              </a:rPr>
              <a:t>karakteristike svih triju tipova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8" grpId="0" build="allAtOnce"/>
      <p:bldP spid="12" grpId="0" build="allAtOnce"/>
      <p:bldP spid="16" grpId="0" build="allAtOnce"/>
      <p:bldP spid="3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1714488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VOJSKA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286116" y="3357562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PRINUDNA ORGANIZACIJA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86116" y="4149874"/>
            <a:ext cx="2571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latin typeface="+mj-lt"/>
                <a:cs typeface="Arial" pitchFamily="34" charset="0"/>
              </a:rPr>
              <a:t> </a:t>
            </a:r>
            <a:r>
              <a:rPr lang="hr-HR" sz="2000" dirty="0" smtClean="0">
                <a:latin typeface="+mj-lt"/>
                <a:cs typeface="Arial" pitchFamily="34" charset="0"/>
              </a:rPr>
              <a:t>iz perspektive </a:t>
            </a:r>
            <a:br>
              <a:rPr lang="hr-HR" sz="2000" dirty="0" smtClean="0">
                <a:latin typeface="+mj-lt"/>
                <a:cs typeface="Arial" pitchFamily="34" charset="0"/>
              </a:rPr>
            </a:b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vojnog</a:t>
            </a:r>
            <a:r>
              <a:rPr lang="hr-H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ročnika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370486" y="3357562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UTILITARISTIČKA ORGANIZACIJA</a:t>
              </a:r>
              <a:endPara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7158" y="4149874"/>
            <a:ext cx="2552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latin typeface="+mj-lt"/>
                <a:cs typeface="Arial" pitchFamily="34" charset="0"/>
              </a:rPr>
              <a:t> iz perspektive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plaćenika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9" name="Group 12"/>
          <p:cNvGrpSpPr/>
          <p:nvPr/>
        </p:nvGrpSpPr>
        <p:grpSpPr>
          <a:xfrm>
            <a:off x="6215074" y="3357562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latin typeface="+mj-lt"/>
                </a:rPr>
                <a:t>  </a:t>
              </a:r>
              <a:endParaRPr lang="hr-HR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NORMATIVNA ORGANIZACIJA</a:t>
              </a:r>
              <a:endParaRPr lang="hr-H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149874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latin typeface="+mj-lt"/>
                <a:cs typeface="Arial" pitchFamily="34" charset="0"/>
              </a:rPr>
              <a:t> </a:t>
            </a:r>
            <a:r>
              <a:rPr lang="hr-HR" sz="2000" dirty="0" smtClean="0">
                <a:latin typeface="+mj-lt"/>
                <a:cs typeface="Arial" pitchFamily="34" charset="0"/>
              </a:rPr>
              <a:t>iz perspektive </a:t>
            </a:r>
          </a:p>
          <a:p>
            <a:pPr algn="ctr"/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vojnika</a:t>
            </a:r>
            <a:r>
              <a:rPr lang="hr-HR" sz="2200" b="1" dirty="0" smtClean="0"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domoljuba</a:t>
            </a:r>
            <a:endParaRPr lang="hr-HR" sz="22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235743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275033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242886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8" grpId="0" build="allAtOnce"/>
      <p:bldP spid="12" grpId="0" build="allAtOnce"/>
      <p:bldP spid="16" grpId="0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9144000" cy="868362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algn="ctr"/>
            <a:r>
              <a:rPr lang="hr-HR" sz="320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TOTALNE INSTITUCIJE I KARCERALNO DRUŠTVO</a:t>
            </a:r>
            <a:endParaRPr lang="hr-HR" sz="32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kamere_london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85852" y="4500570"/>
            <a:ext cx="2940000" cy="216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nadzor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500562" y="4500570"/>
            <a:ext cx="3600000" cy="216000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214282" y="1000108"/>
            <a:ext cx="2639765" cy="3348000"/>
            <a:chOff x="214282" y="1000108"/>
            <a:chExt cx="2639765" cy="3348000"/>
          </a:xfrm>
        </p:grpSpPr>
        <p:pic>
          <p:nvPicPr>
            <p:cNvPr id="5" name="Picture 4" descr="18.pn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214282" y="1000108"/>
              <a:ext cx="2639765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666106" y="3916924"/>
              <a:ext cx="1674305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Erving</a:t>
              </a:r>
              <a:r>
                <a:rPr lang="hr-HR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hr-HR" b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Goffman</a:t>
              </a:r>
              <a:endParaRPr lang="hr-H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61390" y="1000108"/>
            <a:ext cx="2639766" cy="3348000"/>
            <a:chOff x="6361390" y="1000108"/>
            <a:chExt cx="2639766" cy="3348000"/>
          </a:xfrm>
        </p:grpSpPr>
        <p:pic>
          <p:nvPicPr>
            <p:cNvPr id="7" name="Picture 6" descr="foucault.JP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6361390" y="1000108"/>
              <a:ext cx="2639766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6828796" y="3916924"/>
              <a:ext cx="1704954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Michel</a:t>
              </a:r>
              <a:r>
                <a:rPr lang="hr-HR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Foucault</a:t>
              </a:r>
              <a:endParaRPr lang="hr-H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928926" y="928670"/>
            <a:ext cx="3429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nepostojanje privatnoga života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zajednički život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panirane i nadzirane aktivnosti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nedostatak osobnosti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izoliranost od vanjskog svijeta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ograničena komunikacija između osoblja i štićenika</a:t>
            </a:r>
            <a:endParaRPr lang="hr-HR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488" y="3214686"/>
            <a:ext cx="3429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stalni video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korištenje tehnologije za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latin typeface="Calibri" pitchFamily="34" charset="0"/>
                <a:cs typeface="Calibri" pitchFamily="34" charset="0"/>
              </a:rPr>
              <a:t>sličnost tvornica i bolnica sa zatvorom</a:t>
            </a:r>
            <a:endParaRPr lang="hr-HR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000108"/>
            <a:ext cx="3571900" cy="61298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ORGANIZACIJE</a:t>
            </a:r>
            <a:endParaRPr lang="hr-HR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6" name="Rounded Rectangular Callout 75"/>
          <p:cNvSpPr/>
          <p:nvPr/>
        </p:nvSpPr>
        <p:spPr>
          <a:xfrm>
            <a:off x="5572132" y="2071678"/>
            <a:ext cx="3214710" cy="1643074"/>
          </a:xfrm>
          <a:prstGeom prst="wedgeRoundRectCallout">
            <a:avLst>
              <a:gd name="adj1" fmla="val -42412"/>
              <a:gd name="adj2" fmla="val -860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trajnost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podjela rada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hijerarhija kontrole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formalizirana pravila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impersonalnost (neosobnost)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itchFamily="34" charset="0"/>
                <a:cs typeface="Calibri" pitchFamily="34" charset="0"/>
              </a:rPr>
              <a:t>ORGANIZACIJE </a:t>
            </a:r>
            <a:r>
              <a:rPr lang="hr-HR" sz="4200" b="0" smtClean="0">
                <a:latin typeface="Calibri" pitchFamily="34" charset="0"/>
                <a:cs typeface="Calibri" pitchFamily="34" charset="0"/>
              </a:rPr>
              <a:t>ključni pojmovi</a:t>
            </a:r>
            <a:endParaRPr lang="hr-HR" sz="4200" b="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2035959"/>
            <a:ext cx="2196000" cy="648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VIŠI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8274" y="2035959"/>
            <a:ext cx="2258824" cy="64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NIŽI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" name="Elbow Connector 6"/>
          <p:cNvCxnSpPr>
            <a:stCxn id="6" idx="2"/>
            <a:endCxn id="5" idx="0"/>
          </p:cNvCxnSpPr>
          <p:nvPr/>
        </p:nvCxnSpPr>
        <p:spPr>
          <a:xfrm rot="5400000">
            <a:off x="4146253" y="1824525"/>
            <a:ext cx="422867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4" idx="0"/>
          </p:cNvCxnSpPr>
          <p:nvPr/>
        </p:nvCxnSpPr>
        <p:spPr>
          <a:xfrm rot="5400000">
            <a:off x="2587832" y="266104"/>
            <a:ext cx="422867" cy="31168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2844" y="3067876"/>
            <a:ext cx="2196000" cy="504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MOĆ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05686" y="3067876"/>
            <a:ext cx="2304000" cy="504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UKLJUČENOST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2844" y="392906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PRISILA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05686" y="392906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OTUĐENI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73156" y="392906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PRINUDNE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73156" y="3067876"/>
            <a:ext cx="2628000" cy="50400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VRSTA ORGANIZACIJE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2844" y="466130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NAGRADA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05686" y="466130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PRORAČUNATI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73156" y="466130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UTILITARISTIČKE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844" y="5393545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5686" y="5393545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MORALNO UKLJUČENI</a:t>
            </a:r>
            <a:endParaRPr lang="hr-H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73156" y="5393545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NORMATIVNE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2521389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9" name="Right Arrow 58"/>
          <p:cNvSpPr/>
          <p:nvPr/>
        </p:nvSpPr>
        <p:spPr>
          <a:xfrm>
            <a:off x="2521389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0" name="Right Arrow 59"/>
          <p:cNvSpPr/>
          <p:nvPr/>
        </p:nvSpPr>
        <p:spPr>
          <a:xfrm>
            <a:off x="2521389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1" name="Right Arrow 60"/>
          <p:cNvSpPr/>
          <p:nvPr/>
        </p:nvSpPr>
        <p:spPr>
          <a:xfrm>
            <a:off x="5690545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2" name="Right Arrow 61"/>
          <p:cNvSpPr/>
          <p:nvPr/>
        </p:nvSpPr>
        <p:spPr>
          <a:xfrm>
            <a:off x="5690545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3" name="Right Arrow 62"/>
          <p:cNvSpPr/>
          <p:nvPr/>
        </p:nvSpPr>
        <p:spPr>
          <a:xfrm>
            <a:off x="5690545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2" name="Rounded Rectangular Callout 51"/>
          <p:cNvSpPr/>
          <p:nvPr/>
        </p:nvSpPr>
        <p:spPr>
          <a:xfrm>
            <a:off x="6929454" y="785794"/>
            <a:ext cx="2000264" cy="1714512"/>
          </a:xfrm>
          <a:prstGeom prst="wedgeRoundRectCallout">
            <a:avLst>
              <a:gd name="adj1" fmla="val -103203"/>
              <a:gd name="adj2" fmla="val -1873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sekundarna dr. grupa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koja na regularnoj osnovi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obavlja određenu djelatnost</a:t>
            </a:r>
          </a:p>
        </p:txBody>
      </p:sp>
      <p:sp>
        <p:nvSpPr>
          <p:cNvPr id="75" name="Rectangle 74"/>
          <p:cNvSpPr/>
          <p:nvPr/>
        </p:nvSpPr>
        <p:spPr>
          <a:xfrm rot="21185991">
            <a:off x="517829" y="987592"/>
            <a:ext cx="2196000" cy="428628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Amitai ETZIONI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1035819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" name="Right Arrow 29"/>
          <p:cNvSpPr/>
          <p:nvPr/>
        </p:nvSpPr>
        <p:spPr>
          <a:xfrm rot="5400000">
            <a:off x="4179091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Right Arrow 32"/>
          <p:cNvSpPr/>
          <p:nvPr/>
        </p:nvSpPr>
        <p:spPr>
          <a:xfrm>
            <a:off x="5715008" y="3071810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pSp>
        <p:nvGrpSpPr>
          <p:cNvPr id="53" name="Group 52"/>
          <p:cNvGrpSpPr/>
          <p:nvPr/>
        </p:nvGrpSpPr>
        <p:grpSpPr>
          <a:xfrm>
            <a:off x="1789358" y="2358016"/>
            <a:ext cx="2639765" cy="4142818"/>
            <a:chOff x="1500166" y="2643182"/>
            <a:chExt cx="2639765" cy="4142818"/>
          </a:xfrm>
        </p:grpSpPr>
        <p:grpSp>
          <p:nvGrpSpPr>
            <p:cNvPr id="46" name="Group 45"/>
            <p:cNvGrpSpPr/>
            <p:nvPr/>
          </p:nvGrpSpPr>
          <p:grpSpPr>
            <a:xfrm>
              <a:off x="1500166" y="2643182"/>
              <a:ext cx="2639765" cy="3348000"/>
              <a:chOff x="214282" y="1000108"/>
              <a:chExt cx="2639765" cy="3348000"/>
            </a:xfrm>
          </p:grpSpPr>
          <p:pic>
            <p:nvPicPr>
              <p:cNvPr id="47" name="Picture 46" descr="18.png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>
                <a:off x="214282" y="1000108"/>
                <a:ext cx="2639765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666106" y="3916924"/>
                <a:ext cx="1674305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Erving</a:t>
                </a:r>
                <a:r>
                  <a:rPr lang="hr-HR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hr-HR" b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Goffman</a:t>
                </a:r>
                <a:endParaRPr lang="hr-H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500166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TOTALNE INSTITUCIJE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18316" y="2358016"/>
            <a:ext cx="2639766" cy="4142818"/>
            <a:chOff x="4429124" y="2643182"/>
            <a:chExt cx="2639766" cy="4142818"/>
          </a:xfrm>
        </p:grpSpPr>
        <p:grpSp>
          <p:nvGrpSpPr>
            <p:cNvPr id="49" name="Group 48"/>
            <p:cNvGrpSpPr/>
            <p:nvPr/>
          </p:nvGrpSpPr>
          <p:grpSpPr>
            <a:xfrm>
              <a:off x="4429124" y="2643182"/>
              <a:ext cx="2639766" cy="3348000"/>
              <a:chOff x="6361390" y="1000108"/>
              <a:chExt cx="2639766" cy="3348000"/>
            </a:xfrm>
          </p:grpSpPr>
          <p:pic>
            <p:nvPicPr>
              <p:cNvPr id="50" name="Picture 49" descr="foucault.JP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>
                <a:off x="6361390" y="1000108"/>
                <a:ext cx="2639766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6828796" y="3916924"/>
                <a:ext cx="1704954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Michel</a:t>
                </a:r>
                <a:r>
                  <a:rPr lang="hr-HR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Foucault</a:t>
                </a:r>
                <a:endParaRPr lang="hr-H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4429124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KARCERALNO DRUŠTVO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28794" y="2358224"/>
            <a:ext cx="2288398" cy="3356792"/>
            <a:chOff x="1928794" y="2358224"/>
            <a:chExt cx="2288398" cy="3357586"/>
          </a:xfrm>
        </p:grpSpPr>
        <p:cxnSp>
          <p:nvCxnSpPr>
            <p:cNvPr id="56" name="Straight Connector 55"/>
            <p:cNvCxnSpPr/>
            <p:nvPr/>
          </p:nvCxnSpPr>
          <p:spPr>
            <a:xfrm rot="5400000">
              <a:off x="25079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536646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822497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08348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394199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680050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965901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2251752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253760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 descr="nadzor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6401196" y="2285992"/>
            <a:ext cx="956885" cy="1285884"/>
          </a:xfrm>
          <a:prstGeom prst="rect">
            <a:avLst/>
          </a:prstGeom>
        </p:spPr>
      </p:pic>
      <p:pic>
        <p:nvPicPr>
          <p:cNvPr id="73" name="Picture 72" descr="nadzor_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19666888" flipH="1">
            <a:off x="7165005" y="628017"/>
            <a:ext cx="2053594" cy="1736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77" name="Picture 76" descr="nadzor4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14876" y="4214818"/>
            <a:ext cx="1515934" cy="1500198"/>
          </a:xfrm>
          <a:prstGeom prst="rect">
            <a:avLst/>
          </a:prstGeom>
        </p:spPr>
      </p:pic>
      <p:pic>
        <p:nvPicPr>
          <p:cNvPr id="78" name="Picture 77" descr="nadzor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4714876" y="2357430"/>
            <a:ext cx="956885" cy="1000132"/>
          </a:xfrm>
          <a:prstGeom prst="rect">
            <a:avLst/>
          </a:prstGeom>
        </p:spPr>
      </p:pic>
      <p:pic>
        <p:nvPicPr>
          <p:cNvPr id="79" name="Picture 78" descr="oko.png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8637" y="3366065"/>
            <a:ext cx="1285884" cy="1046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5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5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5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"/>
                            </p:stCondLst>
                            <p:childTnLst>
                              <p:par>
                                <p:cTn id="192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250"/>
                            </p:stCondLst>
                            <p:childTnLst>
                              <p:par>
                                <p:cTn id="196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750"/>
                            </p:stCondLst>
                            <p:childTnLst>
                              <p:par>
                                <p:cTn id="2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725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75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25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  <p:bldP spid="76" grpId="0" uiExpand="1" build="allAtOnce" animBg="1"/>
      <p:bldP spid="76" grpId="1" build="allAtOnce" animBg="1"/>
      <p:bldP spid="4" grpId="0" uiExpand="1" build="allAtOnce" animBg="1"/>
      <p:bldP spid="5" grpId="0" uiExpand="1" build="allAtOnce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2" grpId="0" build="allAtOnce" animBg="1"/>
      <p:bldP spid="52" grpId="1" build="allAtOnce" animBg="1"/>
      <p:bldP spid="75" grpId="0" uiExpand="1" build="allAtOnce" animBg="1"/>
      <p:bldP spid="29" grpId="0" animBg="1"/>
      <p:bldP spid="30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4356" y="2348880"/>
            <a:ext cx="3662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800" dirty="0" smtClean="0">
                <a:latin typeface="+mj-lt"/>
              </a:rPr>
              <a:t>036 – video o birokraciji</a:t>
            </a:r>
            <a:endParaRPr lang="hr-HR" sz="2800" i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57232"/>
            <a:ext cx="9036496" cy="585789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BIROKRACIJA</a:t>
            </a:r>
            <a:r>
              <a:rPr lang="hr-HR" sz="2400" dirty="0" smtClean="0">
                <a:latin typeface="+mj-lt"/>
                <a:cs typeface="Arial" pitchFamily="34" charset="0"/>
              </a:rPr>
              <a:t> je društvena struktura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sastavljena od hijerarhije položaja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uloga</a:t>
            </a:r>
            <a:r>
              <a:rPr lang="hr-HR" sz="2400" dirty="0" smtClean="0">
                <a:latin typeface="+mj-lt"/>
                <a:cs typeface="Arial" pitchFamily="34" charset="0"/>
              </a:rPr>
              <a:t>, koja djeluje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na osnovi preciznih pravila i propisa</a:t>
            </a:r>
            <a:endParaRPr lang="hr-HR" sz="2000" b="1" i="1" dirty="0" smtClean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birokracija u prošlosti (temeljena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tradiciji</a:t>
            </a:r>
            <a:r>
              <a:rPr lang="hr-HR" sz="2400" i="1" dirty="0" smtClean="0">
                <a:latin typeface="+mj-lt"/>
                <a:cs typeface="Arial" pitchFamily="34" charset="0"/>
              </a:rPr>
              <a:t>) i moderni tip birokracije (temelji se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racionalizaciji</a:t>
            </a:r>
            <a:r>
              <a:rPr lang="hr-HR" sz="2400" i="1" dirty="0" smtClean="0">
                <a:latin typeface="+mj-lt"/>
                <a:cs typeface="Arial" pitchFamily="34" charset="0"/>
              </a:rPr>
              <a:t>)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Weberova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analiza birokracije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idealan tip birokracije</a:t>
            </a:r>
            <a:r>
              <a:rPr lang="hr-HR" sz="2400" dirty="0" smtClean="0">
                <a:latin typeface="+mj-lt"/>
                <a:cs typeface="Arial" pitchFamily="34" charset="0"/>
              </a:rPr>
              <a:t>:</a:t>
            </a:r>
          </a:p>
          <a:p>
            <a:pPr marL="1371600" lvl="2" indent="-4572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precizna podjela rada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hijerarhija autoriteta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precizan sustav pisanih pravila i propisa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naobrazba službenika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službenici ne posjeduju sredstva na kojima rade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zaposlenje se smatra </a:t>
            </a:r>
            <a:r>
              <a:rPr lang="hr-HR" sz="2400" dirty="0" smtClean="0">
                <a:latin typeface="+mj-lt"/>
                <a:cs typeface="Arial" pitchFamily="34" charset="0"/>
              </a:rPr>
              <a:t>karijerom</a:t>
            </a:r>
          </a:p>
          <a:p>
            <a:pPr marL="1371600" lvl="2" indent="-457200">
              <a:spcBef>
                <a:spcPts val="8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+mj-lt"/>
                <a:cs typeface="Arial" pitchFamily="34" charset="0"/>
              </a:rPr>
              <a:t>impersonalnost i objektivnost</a:t>
            </a:r>
            <a:endParaRPr lang="hr-HR" sz="2400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BIROKRACIJA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800" dirty="0" smtClean="0">
                <a:latin typeface="+mj-lt"/>
                <a:cs typeface="Arial" pitchFamily="34" charset="0"/>
              </a:rPr>
              <a:t>formalna i neformalna struktura birokracije</a:t>
            </a:r>
            <a:endParaRPr lang="hr-HR" sz="2400" dirty="0" smtClean="0"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4894" y="1705496"/>
            <a:ext cx="2448000" cy="1152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FORMALNA STRUKTURA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4685" y="1705496"/>
            <a:ext cx="2448000" cy="115200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NEFORMALNA STRUKTURA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86314" y="4143380"/>
            <a:ext cx="3464743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mreža ljudskih odnosa </a:t>
            </a:r>
            <a:r>
              <a:rPr lang="hr-HR" sz="2400" dirty="0" smtClean="0">
                <a:latin typeface="+mj-lt"/>
                <a:cs typeface="Arial" pitchFamily="34" charset="0"/>
              </a:rPr>
              <a:t>unutar organizacije (nedefinirane veze među ljudima)</a:t>
            </a:r>
            <a:endParaRPr lang="hr-HR" sz="2400" dirty="0"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5820" y="4143380"/>
            <a:ext cx="3286148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kakva bi organizacija trebala biti </a:t>
            </a:r>
            <a:br>
              <a:rPr lang="hr-HR" sz="2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hr-HR" sz="24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(pisana pravila)</a:t>
            </a:r>
            <a:endParaRPr lang="hr-HR" sz="2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57423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197214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uiExpand="1" build="allAtOnce" animBg="1"/>
      <p:bldP spid="5" grpId="0" uiExpand="1" build="allAtOnce" animBg="1"/>
      <p:bldP spid="14" grpId="0" animBg="1"/>
      <p:bldP spid="15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ornx\Desktop\Sociologija\slike\socijalna_interakcija\jurcic_gestikulacija_cropix_robert_sostaric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286248" y="107133"/>
            <a:ext cx="4683957" cy="34290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 descr="C:\Users\cornx\Desktop\Sociologija\slike\socijalna_interakcija\y2158805758343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0356"/>
            <a:ext cx="3929090" cy="34825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0" name="Picture 2" descr="C:\Users\cornx\Desktop\Sociologija\slike\socijalna_interakcija\Suker_prekrizene_ru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417828"/>
            <a:ext cx="3857652" cy="42258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 descr="linic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4282" y="2786058"/>
            <a:ext cx="6858048" cy="38576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C:\Users\cornx\Desktop\Sociologija\slike\socijalna_interakcija\borat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3643314"/>
            <a:ext cx="4714908" cy="305082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9144000" cy="6813376"/>
            <a:chOff x="0" y="0"/>
            <a:chExt cx="9144000" cy="6813376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681337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8" name="Picture 2" descr="https://legendsbeard.com/wp-content/uploads/2016/07/clint-eastwood-beard-2a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81" y="1150598"/>
              <a:ext cx="8602583" cy="4424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2876" y="1637400"/>
            <a:ext cx="8929718" cy="372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88583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„Birokracija će biti to savršenija, što više bude „dehumanizirana”, što potpunije uspije iz službenog posla eliminirati ljubav, mržnju i sve čisto osobne, iracionalne i emocionalne elemente koji izmiču kaIkuIaciji.”</a:t>
            </a:r>
          </a:p>
          <a:p>
            <a:pPr marL="288000" indent="-288000" algn="r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i="1" dirty="0" smtClean="0">
                <a:latin typeface="+mj-lt"/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endParaRPr lang="hr-HR" sz="2400" dirty="0" smtClean="0">
              <a:latin typeface="+mj-lt"/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„Užasno je pomisliti da će svijet jednoga dana biti prepun sićušnih kotačića, sićušnih ljudi koji se grčevito drže sićušnih poslova i bore se za veće.”</a:t>
            </a:r>
          </a:p>
          <a:p>
            <a:pPr marL="288000" indent="-288000" algn="r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i="1" dirty="0" err="1" smtClean="0">
                <a:latin typeface="+mj-lt"/>
                <a:cs typeface="Arial" pitchFamily="34" charset="0"/>
              </a:rPr>
              <a:t>Max</a:t>
            </a: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r>
              <a:rPr lang="hr-HR" sz="2400" i="1" dirty="0" smtClean="0">
                <a:latin typeface="+mj-lt"/>
                <a:cs typeface="Arial" pitchFamily="34" charset="0"/>
              </a:rPr>
              <a:t>Weber</a:t>
            </a:r>
            <a:endParaRPr lang="hr-HR" sz="2400" i="1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90" y="71414"/>
            <a:ext cx="88582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latin typeface="+mj-lt"/>
                <a:cs typeface="Calibri" panose="020F0502020204030204" pitchFamily="34" charset="0"/>
              </a:rPr>
              <a:t>DISFUNKCIJE BIROKRACIJE </a:t>
            </a:r>
            <a:r>
              <a:rPr lang="hr-HR" sz="4000" dirty="0" smtClean="0">
                <a:latin typeface="+mj-lt"/>
                <a:cs typeface="Calibri" panose="020F0502020204030204" pitchFamily="34" charset="0"/>
              </a:rPr>
              <a:t>	</a:t>
            </a:r>
            <a:r>
              <a:rPr lang="hr-HR" sz="2800" b="0" i="1" dirty="0" smtClean="0">
                <a:latin typeface="+mj-lt"/>
                <a:cs typeface="Calibri" panose="020F0502020204030204" pitchFamily="34" charset="0"/>
              </a:rPr>
              <a:t>(</a:t>
            </a:r>
            <a:r>
              <a:rPr lang="hr-HR" sz="2800" b="0" i="1" dirty="0" smtClean="0">
                <a:latin typeface="+mj-lt"/>
                <a:cs typeface="Calibri" panose="020F0502020204030204" pitchFamily="34" charset="0"/>
              </a:rPr>
              <a:t>R. </a:t>
            </a:r>
            <a:r>
              <a:rPr lang="hr-HR" sz="2800" b="0" i="1" dirty="0" err="1" smtClean="0">
                <a:latin typeface="+mj-lt"/>
                <a:cs typeface="Calibri" panose="020F0502020204030204" pitchFamily="34" charset="0"/>
              </a:rPr>
              <a:t>Michels</a:t>
            </a:r>
            <a:r>
              <a:rPr lang="hr-HR" sz="2800" b="0" i="1" dirty="0" smtClean="0">
                <a:latin typeface="+mj-lt"/>
                <a:cs typeface="Calibri" panose="020F0502020204030204" pitchFamily="34" charset="0"/>
              </a:rPr>
              <a:t>)</a:t>
            </a:r>
            <a:endParaRPr lang="hr-HR" sz="3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57232"/>
            <a:ext cx="9144000" cy="585791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Calibri" pitchFamily="34" charset="0"/>
              </a:rPr>
              <a:t>moderna birokracija je izuzetno </a:t>
            </a:r>
            <a:r>
              <a:rPr lang="hr-HR" sz="2400" u="sng" dirty="0" smtClean="0">
                <a:latin typeface="+mj-lt"/>
                <a:cs typeface="Calibri" pitchFamily="34" charset="0"/>
              </a:rPr>
              <a:t>racionalan i učinkovit način organiziranja velikog broja ljudi</a:t>
            </a:r>
            <a:r>
              <a:rPr lang="hr-HR" sz="2400" dirty="0" smtClean="0">
                <a:latin typeface="+mj-lt"/>
                <a:cs typeface="Calibri" pitchFamily="34" charset="0"/>
              </a:rPr>
              <a:t> – </a:t>
            </a:r>
            <a:r>
              <a:rPr lang="hr-HR" sz="2400" i="1" dirty="0" smtClean="0">
                <a:latin typeface="+mj-lt"/>
                <a:cs typeface="Calibri" pitchFamily="34" charset="0"/>
              </a:rPr>
              <a:t>savršeni stroj </a:t>
            </a:r>
            <a:r>
              <a:rPr lang="hr-HR" sz="2400" dirty="0" smtClean="0">
                <a:latin typeface="+mj-lt"/>
                <a:cs typeface="Calibri" pitchFamily="34" charset="0"/>
              </a:rPr>
              <a:t>(</a:t>
            </a:r>
            <a:r>
              <a:rPr lang="hr-HR" sz="2400" i="1" dirty="0" smtClean="0">
                <a:latin typeface="+mj-lt"/>
                <a:cs typeface="Calibri" pitchFamily="34" charset="0"/>
              </a:rPr>
              <a:t>Weber</a:t>
            </a:r>
            <a:r>
              <a:rPr lang="hr-HR" sz="2400" dirty="0" smtClean="0">
                <a:latin typeface="+mj-lt"/>
                <a:cs typeface="Calibri" pitchFamily="34" charset="0"/>
              </a:rPr>
              <a:t>)</a:t>
            </a:r>
            <a:endParaRPr lang="hr-HR" sz="2400" i="1" dirty="0" smtClean="0">
              <a:latin typeface="+mj-lt"/>
              <a:cs typeface="Calibri" pitchFamily="34" charset="0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DISFUNKCIJE BIROKRACIJE </a:t>
            </a:r>
            <a:r>
              <a:rPr lang="hr-HR" sz="2400" i="1" dirty="0" smtClean="0">
                <a:latin typeface="+mj-lt"/>
                <a:cs typeface="Arial" pitchFamily="34" charset="0"/>
              </a:rPr>
              <a:t>(negativne </a:t>
            </a:r>
            <a:r>
              <a:rPr lang="hr-HR" sz="2400" i="1" dirty="0" smtClean="0">
                <a:latin typeface="+mj-lt"/>
                <a:cs typeface="Arial" pitchFamily="34" charset="0"/>
              </a:rPr>
              <a:t>strane, slabosti </a:t>
            </a:r>
            <a:r>
              <a:rPr lang="hr-HR" sz="2400" i="1" dirty="0" smtClean="0">
                <a:latin typeface="+mj-lt"/>
                <a:cs typeface="Arial" pitchFamily="34" charset="0"/>
              </a:rPr>
              <a:t>birokracije)</a:t>
            </a:r>
          </a:p>
          <a:p>
            <a:pPr marL="828000" lvl="1" indent="-396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izokrenuta racionalnost </a:t>
            </a:r>
            <a:r>
              <a:rPr lang="hr-HR" sz="2400" i="1" dirty="0" smtClean="0">
                <a:latin typeface="+mj-lt"/>
                <a:cs typeface="Arial" pitchFamily="34" charset="0"/>
              </a:rPr>
              <a:t>(npr. potvrda o nekažnjavanju)</a:t>
            </a:r>
          </a:p>
          <a:p>
            <a:pPr marL="828000" lvl="1" indent="-396000">
              <a:spcBef>
                <a:spcPts val="1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nesposobnost djelovanja u promjenjenim okolnostima </a:t>
            </a:r>
            <a:r>
              <a:rPr lang="hr-HR" sz="2400" i="1" dirty="0" smtClean="0">
                <a:latin typeface="+mj-lt"/>
                <a:cs typeface="Arial" pitchFamily="34" charset="0"/>
              </a:rPr>
              <a:t>(izvježbana nesposobnost ili specijalisti bez duha)</a:t>
            </a:r>
          </a:p>
          <a:p>
            <a:pPr marL="828000" lvl="1" indent="-396000">
              <a:spcBef>
                <a:spcPts val="1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samodovoljnost birokracije </a:t>
            </a:r>
            <a:r>
              <a:rPr lang="hr-HR" sz="2400" i="1" dirty="0" smtClean="0">
                <a:latin typeface="+mj-lt"/>
                <a:cs typeface="Arial" pitchFamily="34" charset="0"/>
              </a:rPr>
              <a:t>(birokracija sama sebi svrha)</a:t>
            </a:r>
          </a:p>
          <a:p>
            <a:pPr marL="828000" lvl="1" indent="-396000">
              <a:spcBef>
                <a:spcPts val="1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parkinsonov zakon </a:t>
            </a:r>
            <a:r>
              <a:rPr lang="hr-HR" sz="2400" i="1" dirty="0" smtClean="0">
                <a:latin typeface="+mj-lt"/>
                <a:cs typeface="Arial" pitchFamily="34" charset="0"/>
              </a:rPr>
              <a:t>(bujanje birokracije)</a:t>
            </a:r>
          </a:p>
          <a:p>
            <a:pPr marL="828000" lvl="1" indent="-396000">
              <a:spcBef>
                <a:spcPts val="1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oligarhija</a:t>
            </a:r>
            <a:r>
              <a:rPr lang="hr-HR" sz="2400" dirty="0" smtClean="0">
                <a:latin typeface="+mj-lt"/>
                <a:cs typeface="Arial" pitchFamily="34" charset="0"/>
              </a:rPr>
              <a:t> (željezni zakon oligarhije) – većina moći je koncentrirana u vrhu </a:t>
            </a:r>
            <a:r>
              <a:rPr lang="hr-HR" sz="2400" i="1" dirty="0" smtClean="0">
                <a:latin typeface="+mj-lt"/>
                <a:cs typeface="Arial" pitchFamily="34" charset="0"/>
              </a:rPr>
              <a:t>(nalik na piramidu) </a:t>
            </a:r>
            <a:r>
              <a:rPr lang="hr-HR" sz="2400" dirty="0" smtClean="0">
                <a:latin typeface="+mj-lt"/>
                <a:cs typeface="Arial" pitchFamily="34" charset="0"/>
              </a:rPr>
              <a:t>a inicijativa podređenih je ugušena</a:t>
            </a:r>
          </a:p>
          <a:p>
            <a:pPr marL="914400" lvl="1" indent="-4572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</a:pPr>
            <a:r>
              <a:rPr lang="hr-HR" sz="2400" i="1" dirty="0" smtClean="0">
                <a:latin typeface="+mj-lt"/>
                <a:cs typeface="Arial" pitchFamily="34" charset="0"/>
              </a:rPr>
              <a:t>	</a:t>
            </a:r>
            <a:r>
              <a:rPr lang="hr-HR" sz="2200" i="1" dirty="0" smtClean="0">
                <a:latin typeface="+mj-lt"/>
                <a:cs typeface="Arial" pitchFamily="34" charset="0"/>
              </a:rPr>
              <a:t>„Birokracija je sitničava, uskogrudna, kruta i neliberalna.” </a:t>
            </a:r>
            <a:br>
              <a:rPr lang="hr-HR" sz="2200" i="1" dirty="0" smtClean="0">
                <a:latin typeface="+mj-lt"/>
                <a:cs typeface="Arial" pitchFamily="34" charset="0"/>
              </a:rPr>
            </a:br>
            <a:r>
              <a:rPr lang="hr-HR" sz="2200" i="1" dirty="0" smtClean="0">
                <a:latin typeface="+mj-lt"/>
                <a:cs typeface="Arial" pitchFamily="34" charset="0"/>
              </a:rPr>
              <a:t>						– </a:t>
            </a:r>
            <a:r>
              <a:rPr lang="hr-HR" sz="2000" i="1" dirty="0" smtClean="0">
                <a:latin typeface="+mj-lt"/>
                <a:cs typeface="Arial" pitchFamily="34" charset="0"/>
              </a:rPr>
              <a:t>Robert Michels</a:t>
            </a:r>
            <a:endParaRPr lang="hr-HR" sz="2200" i="1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285728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hr-HR" sz="280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izokrenuta racionalnost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07131" y="3619548"/>
            <a:ext cx="6736109" cy="2881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14282" y="1071546"/>
            <a:ext cx="6143668" cy="3024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3357554" y="5143512"/>
            <a:ext cx="1714512" cy="100013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1714480" y="3786190"/>
            <a:ext cx="350046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834400"/>
            <a:ext cx="7572428" cy="58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35752" y="1380651"/>
            <a:ext cx="8278644" cy="355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28596" y="571480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hr-HR" sz="280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naučena nesposobnost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00034" y="1367489"/>
            <a:ext cx="8358246" cy="3582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57686" y="5214950"/>
            <a:ext cx="4500594" cy="114300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pl-PL" sz="280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nesposobnost djelovanja u promjenjenim okolnostima</a:t>
            </a:r>
            <a:endParaRPr lang="hr-HR" sz="280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81168" y="3643314"/>
            <a:ext cx="7066889" cy="3028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85720" y="214290"/>
            <a:ext cx="642942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pl-PL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bujanje birokracije (parkinsonov zakon)</a:t>
            </a:r>
            <a:endParaRPr lang="hr-HR" sz="28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http://sibenskiportal.rtl.hr/wp-content/uploads/2016/03/BIROKRACIJA.bmp?021bb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2" t="1107" r="3580"/>
          <a:stretch/>
        </p:blipFill>
        <p:spPr bwMode="auto">
          <a:xfrm>
            <a:off x="105196" y="1327094"/>
            <a:ext cx="8933608" cy="52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5085185"/>
            <a:ext cx="88592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r>
              <a:rPr lang="hr-HR" i="1" dirty="0" smtClean="0">
                <a:solidFill>
                  <a:schemeClr val="bg1"/>
                </a:solidFill>
              </a:rPr>
              <a:t>Opseg posla se povećava kako bi se ispunilo vrijeme potrebno za njegovo obavljanje.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endParaRPr lang="hr-HR" i="1" dirty="0" smtClean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hr-HR" i="1" dirty="0" smtClean="0">
                <a:solidFill>
                  <a:schemeClr val="bg1"/>
                </a:solidFill>
              </a:rPr>
              <a:t>Broj službenika i opseg posla nisu ni u kakvoj vezi. </a:t>
            </a:r>
          </a:p>
          <a:p>
            <a:pPr>
              <a:spcBef>
                <a:spcPts val="600"/>
              </a:spcBef>
            </a:pPr>
            <a:r>
              <a:rPr lang="hr-HR" i="1" dirty="0" smtClean="0">
                <a:solidFill>
                  <a:schemeClr val="bg1"/>
                </a:solidFill>
              </a:rPr>
              <a:t>Birokracija buja jer službenici žele imati sve više podređenih. Ti podređeni stvaraju posao jedan drugome, a koordinacija </a:t>
            </a:r>
            <a:r>
              <a:rPr lang="hr-HR" i="1" dirty="0">
                <a:solidFill>
                  <a:schemeClr val="bg1"/>
                </a:solidFill>
              </a:rPr>
              <a:t>njihova </a:t>
            </a:r>
            <a:r>
              <a:rPr lang="hr-HR" i="1" dirty="0" smtClean="0">
                <a:solidFill>
                  <a:schemeClr val="bg1"/>
                </a:solidFill>
              </a:rPr>
              <a:t>rada zahtijeva opet nove službenike.</a:t>
            </a:r>
          </a:p>
          <a:p>
            <a:pPr algn="r"/>
            <a:r>
              <a:rPr lang="hr-HR" i="1" dirty="0" smtClean="0">
                <a:solidFill>
                  <a:schemeClr val="bg1"/>
                </a:solidFill>
              </a:rPr>
              <a:t>C. N. </a:t>
            </a:r>
            <a:r>
              <a:rPr lang="hr-HR" i="1" dirty="0" err="1" smtClean="0">
                <a:solidFill>
                  <a:schemeClr val="bg1"/>
                </a:solidFill>
              </a:rPr>
              <a:t>Parkinson</a:t>
            </a:r>
            <a:endParaRPr lang="hr-HR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214842" y="214289"/>
            <a:ext cx="4714876" cy="3002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7158" y="357166"/>
            <a:ext cx="4429156" cy="71438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pl-PL" sz="280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samodovoljnost birokracije</a:t>
            </a:r>
            <a:endParaRPr lang="hr-HR" sz="280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2214554"/>
            <a:ext cx="5357850" cy="2962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071934" y="4071942"/>
            <a:ext cx="4857784" cy="2476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857356" y="4857760"/>
            <a:ext cx="1643074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107504" y="6237312"/>
            <a:ext cx="3816424" cy="4171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hr-HR" i="1" dirty="0" smtClean="0">
                <a:solidFill>
                  <a:schemeClr val="bg1"/>
                </a:solidFill>
              </a:rPr>
              <a:t>Organizacija postaje sama sebi svrha.</a:t>
            </a:r>
            <a:endParaRPr lang="hr-HR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truktur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8143932" cy="6456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23004" y="188640"/>
            <a:ext cx="3469476" cy="1045924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lvl="0" algn="ctr"/>
            <a:r>
              <a:rPr lang="pl-PL" sz="28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oligarhija</a:t>
            </a:r>
          </a:p>
          <a:p>
            <a:pPr lvl="0" algn="ctr"/>
            <a:r>
              <a:rPr lang="pl-PL" sz="24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željezni zakon oligarhije</a:t>
            </a:r>
            <a:endParaRPr lang="hr-HR" sz="2400" i="1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3253" y="186255"/>
            <a:ext cx="2549690" cy="1940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-birokracija-ured-za-koordinaciju-sustava_54337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5000" contrast="2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00015" y="616040"/>
            <a:ext cx="8286828" cy="5595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anose="020F0502020204030204" pitchFamily="34" charset="0"/>
                <a:cs typeface="Calibri" panose="020F0502020204030204" pitchFamily="34" charset="0"/>
              </a:rPr>
              <a:t>BIROKRACIJA NA DJELU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00034" y="1214422"/>
            <a:ext cx="8536462" cy="550072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Pitagorin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24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Molitva Oče naš: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66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Arhimedov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67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10 Božji zapovijedi: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179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Američka Deklaracija nezavisnosti: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1 300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riječi 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Američki Ustav sa svih 27 izmjena i dopuna: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7 818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riječi</a:t>
            </a:r>
          </a:p>
          <a:p>
            <a:pPr marL="288000" indent="-288000">
              <a:spcBef>
                <a:spcPts val="6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Propisi EU o prodaji zelja: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26 911 </a:t>
            </a:r>
            <a:r>
              <a:rPr lang="hr-HR" sz="2800" i="1" dirty="0" smtClean="0">
                <a:latin typeface="Calibri" pitchFamily="34" charset="0"/>
                <a:cs typeface="Calibri" pitchFamily="34" charset="0"/>
              </a:rPr>
              <a:t>riječi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00694" y="1052380"/>
            <a:ext cx="2428908" cy="3376776"/>
            <a:chOff x="6072198" y="2643182"/>
            <a:chExt cx="2928958" cy="4071966"/>
          </a:xfrm>
        </p:grpSpPr>
        <p:pic>
          <p:nvPicPr>
            <p:cNvPr id="5" name="Picture 4" descr="image-max-web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6072927" y="2678913"/>
              <a:ext cx="2927501" cy="40005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072198" y="2643182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28662" y="1052380"/>
            <a:ext cx="2517746" cy="3376776"/>
            <a:chOff x="1964513" y="2285980"/>
            <a:chExt cx="3036083" cy="4071966"/>
          </a:xfrm>
        </p:grpSpPr>
        <p:pic>
          <p:nvPicPr>
            <p:cNvPr id="4" name="Picture 3" descr="Emile_Durkheim.png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>
            <a:xfrm flipH="1">
              <a:off x="2000232" y="2285980"/>
              <a:ext cx="3000364" cy="40719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1964513" y="2285980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latin typeface="+mj-lt"/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-3452" y="5000684"/>
            <a:ext cx="4143404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društvo treba proučavati kao stvar – </a:t>
            </a:r>
            <a:r>
              <a:rPr kumimoji="0" lang="hr-H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objektivna</a:t>
            </a:r>
            <a:r>
              <a:rPr kumimoji="0" lang="hr-H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stvarnost</a:t>
            </a:r>
            <a:endParaRPr kumimoji="0" lang="hr-HR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1406" y="4518455"/>
            <a:ext cx="4071966" cy="5715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hr-HR" sz="24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DRUŠTVENE</a:t>
            </a:r>
            <a:r>
              <a:rPr kumimoji="0" lang="hr-HR" sz="2400" b="1" i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 ČINJENICE</a:t>
            </a:r>
            <a:endParaRPr kumimoji="0" lang="hr-HR" sz="2400" b="1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499992" y="5000684"/>
            <a:ext cx="4357686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lvl="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društvo je proizvod ljudskog djelovanja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subjektivna</a:t>
            </a:r>
            <a:r>
              <a:rPr lang="hr-HR" sz="24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 stvarnost</a:t>
            </a:r>
            <a:endParaRPr kumimoji="0" lang="hr-HR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3438" y="4518455"/>
            <a:ext cx="428626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tabLst/>
              <a:defRPr/>
            </a:pPr>
            <a:r>
              <a:rPr kumimoji="0" lang="hr-HR" sz="24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DRUŠTVENO</a:t>
            </a:r>
            <a:r>
              <a:rPr kumimoji="0" lang="hr-HR" sz="2400" b="1" i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 </a:t>
            </a:r>
            <a:r>
              <a:rPr kumimoji="0" lang="hr-HR" sz="2400" b="1" i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itchFamily="34" charset="0"/>
              </a:rPr>
              <a:t>DJELOVANJE</a:t>
            </a:r>
            <a:endParaRPr kumimoji="0" lang="hr-HR" sz="2400" b="1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6286544"/>
            <a:ext cx="9144000" cy="7143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Kako ljudsko djelovanje (subjektivno) proizvodi svijet objektivnih stvari?</a:t>
            </a:r>
            <a:endParaRPr kumimoji="0" lang="hr-HR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131762"/>
            <a:ext cx="8329642" cy="868346"/>
          </a:xfrm>
          <a:prstGeom prst="rect">
            <a:avLst/>
          </a:prstGeom>
        </p:spPr>
        <p:txBody>
          <a:bodyPr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44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Arial" pitchFamily="34" charset="0"/>
              </a:rPr>
              <a:t>SOCIJALNA KONSTRUKCIJA ZBILJE</a:t>
            </a:r>
            <a:endParaRPr kumimoji="0" lang="hr-HR" sz="4400" b="1" i="0" u="none" strike="noStrike" kern="1200" cap="none" spc="0" normalizeH="0" baseline="0" noProof="0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28596" y="185735"/>
            <a:ext cx="8501122" cy="6672265"/>
            <a:chOff x="428596" y="185735"/>
            <a:chExt cx="8161767" cy="6529413"/>
          </a:xfrm>
        </p:grpSpPr>
        <p:pic>
          <p:nvPicPr>
            <p:cNvPr id="5" name="Picture 4" descr="free-poster-fgnrfum7a0-BIROKRACIJA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596" y="185735"/>
              <a:ext cx="8161767" cy="652941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786050" y="6143644"/>
              <a:ext cx="5715040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KOLEKTIVNO PONAŠANJE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spontano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nestrukturirano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ponašanje većeg broja ljudi koje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odstupa od prihvaćenih društvenih normi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razlika između kolektivnog ponašanja i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grupe: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ograničena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interakcija</a:t>
            </a:r>
          </a:p>
          <a:p>
            <a:pPr marL="1371600" lvl="2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nejasne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socijalne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granice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(ne postoji osjećaj pripadnosti –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nema „mi”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hr-HR" sz="2200" i="1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„oni” osjećaja)</a:t>
            </a:r>
            <a:endParaRPr lang="hr-HR" sz="22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slabe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nekonvencionalne norme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</a:br>
            <a:r>
              <a:rPr lang="hr-HR" sz="2200" i="1" dirty="0" smtClean="0">
                <a:latin typeface="Calibri" pitchFamily="34" charset="0"/>
                <a:cs typeface="Calibri" pitchFamily="34" charset="0"/>
              </a:rPr>
              <a:t>(nastaju i nestaju bez uspostavljanja čvršće strukture)</a:t>
            </a:r>
            <a:endParaRPr lang="hr-HR" sz="2200" dirty="0" smtClean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chemeClr val="tx1">
                  <a:shade val="95000"/>
                </a:schemeClr>
              </a:buClr>
              <a:buSzPct val="100000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chemeClr val="tx1">
                  <a:shade val="95000"/>
                </a:schemeClr>
              </a:buClr>
              <a:buSzPct val="100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TIPOVI KOLEKTIVNOG PONAŠANJA:</a:t>
            </a:r>
          </a:p>
          <a:p>
            <a:pPr marL="1371600" lvl="2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raspršeno</a:t>
            </a:r>
          </a:p>
          <a:p>
            <a:pPr marL="1371600" lvl="2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latin typeface="Calibri" pitchFamily="34" charset="0"/>
                <a:cs typeface="Calibri" pitchFamily="34" charset="0"/>
              </a:rPr>
              <a:t>konvergirajuće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>
                <a:latin typeface="+mj-lt"/>
              </a:rPr>
              <a:t>RASPRŠENO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KOLEKTIVNO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80728"/>
            <a:ext cx="9108504" cy="566298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72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RASPRŠENO KOLEKTIVNO PONAŠANJE</a:t>
            </a:r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vi-VN" sz="2400" dirty="0" smtClean="0">
                <a:latin typeface="+mj-lt"/>
                <a:cs typeface="Arial" pitchFamily="34" charset="0"/>
              </a:rPr>
              <a:t>obuhvaća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događaje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koji su relativno</a:t>
            </a:r>
            <a:r>
              <a:rPr lang="vi-VN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pontani, kratkotrajni, ekspresivni,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bez jasnog cilja</a:t>
            </a:r>
            <a:r>
              <a:rPr lang="hr-HR" sz="2400" dirty="0" smtClean="0">
                <a:latin typeface="+mj-lt"/>
                <a:cs typeface="Arial" pitchFamily="34" charset="0"/>
              </a:rPr>
              <a:t> i uglavnom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vrlo labavo strukturirani 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Arial" pitchFamily="34" charset="0"/>
              </a:rPr>
              <a:t>glasine, moda, modne ludosti, pomama, masovna histerija, panika i javnost</a:t>
            </a:r>
          </a:p>
          <a:p>
            <a:pPr marL="72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GLASINE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neprovjerene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informacije </a:t>
            </a:r>
            <a:r>
              <a:rPr lang="pl-PL" sz="2400" dirty="0" smtClean="0">
                <a:latin typeface="+mj-lt"/>
                <a:cs typeface="Arial" pitchFamily="34" charset="0"/>
              </a:rPr>
              <a:t>koje se prenose neformalno, </a:t>
            </a:r>
            <a:r>
              <a:rPr lang="pl-PL" sz="2400" i="1" dirty="0" smtClean="0">
                <a:latin typeface="+mj-lt"/>
                <a:cs typeface="Arial" pitchFamily="34" charset="0"/>
              </a:rPr>
              <a:t>„od usta do usta”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pl-PL" sz="2200" i="1" dirty="0" smtClean="0">
                <a:latin typeface="+mj-lt"/>
                <a:cs typeface="Arial" pitchFamily="34" charset="0"/>
              </a:rPr>
              <a:t>Koja je razlika između trača i glasine?</a:t>
            </a:r>
          </a:p>
          <a:p>
            <a:pPr marL="72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MODA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vi-VN" sz="2400" dirty="0" smtClean="0">
                <a:latin typeface="+mj-lt"/>
                <a:cs typeface="Arial" pitchFamily="34" charset="0"/>
              </a:rPr>
              <a:t>podrazumijeva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široko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prihvaćanje neke novosti </a:t>
            </a:r>
            <a:r>
              <a:rPr lang="vi-VN" sz="2400" dirty="0" smtClean="0">
                <a:latin typeface="+mj-lt"/>
                <a:cs typeface="Arial" pitchFamily="34" charset="0"/>
              </a:rPr>
              <a:t>u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određenoj sferi života</a:t>
            </a:r>
            <a:r>
              <a:rPr lang="hr-HR" sz="2200" dirty="0" smtClean="0">
                <a:latin typeface="+mj-lt"/>
                <a:cs typeface="Arial" pitchFamily="34" charset="0"/>
              </a:rPr>
              <a:t> </a:t>
            </a:r>
            <a:r>
              <a:rPr lang="hr-HR" sz="2000" i="1" dirty="0" smtClean="0">
                <a:latin typeface="+mj-lt"/>
                <a:cs typeface="Arial" pitchFamily="34" charset="0"/>
              </a:rPr>
              <a:t>(u </a:t>
            </a:r>
            <a:r>
              <a:rPr lang="hr-HR" sz="2000" i="1" dirty="0" smtClean="0">
                <a:latin typeface="+mj-lt"/>
                <a:cs typeface="Arial" pitchFamily="34" charset="0"/>
              </a:rPr>
              <a:t>odijevanju, ukrašavanju, umjetnosti, kulturi, </a:t>
            </a:r>
            <a:r>
              <a:rPr lang="hr-HR" sz="2000" i="1" dirty="0" smtClean="0">
                <a:latin typeface="+mj-lt"/>
                <a:cs typeface="Arial" pitchFamily="34" charset="0"/>
              </a:rPr>
              <a:t>glazbi</a:t>
            </a:r>
            <a:r>
              <a:rPr lang="hr-HR" sz="2000" i="1" dirty="0" smtClean="0">
                <a:latin typeface="+mj-lt"/>
                <a:cs typeface="Arial" pitchFamily="34" charset="0"/>
              </a:rPr>
              <a:t>, </a:t>
            </a:r>
            <a:r>
              <a:rPr lang="hr-HR" sz="2000" i="1" dirty="0" err="1" smtClean="0">
                <a:latin typeface="+mj-lt"/>
                <a:cs typeface="Arial" pitchFamily="34" charset="0"/>
              </a:rPr>
              <a:t>tehnologiji..</a:t>
            </a:r>
            <a:r>
              <a:rPr lang="hr-HR" sz="2000" i="1" dirty="0" smtClean="0">
                <a:latin typeface="+mj-lt"/>
                <a:cs typeface="Arial" pitchFamily="34" charset="0"/>
              </a:rPr>
              <a:t>.)</a:t>
            </a:r>
            <a:endParaRPr lang="hr-HR" sz="2200" i="1" dirty="0" smtClean="0">
              <a:latin typeface="+mj-lt"/>
              <a:cs typeface="Arial" pitchFamily="34" charset="0"/>
            </a:endParaRPr>
          </a:p>
          <a:p>
            <a:pPr marL="72000">
              <a:spcBef>
                <a:spcPts val="24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MODNE LUDOSTI </a:t>
            </a:r>
            <a:r>
              <a:rPr lang="hr-HR" sz="2200" i="1" dirty="0" smtClean="0">
                <a:latin typeface="+mj-lt"/>
                <a:cs typeface="Arial" pitchFamily="34" charset="0"/>
              </a:rPr>
              <a:t>(eng. fads) </a:t>
            </a:r>
            <a:r>
              <a:rPr lang="hr-HR" sz="2200" dirty="0" smtClean="0">
                <a:latin typeface="+mj-lt"/>
                <a:cs typeface="Arial" pitchFamily="34" charset="0"/>
              </a:rPr>
              <a:t>– </a:t>
            </a:r>
            <a:r>
              <a:rPr lang="hr-HR" sz="2400" dirty="0" smtClean="0">
                <a:latin typeface="+mj-lt"/>
                <a:cs typeface="Arial" pitchFamily="34" charset="0"/>
              </a:rPr>
              <a:t>kratkotrajno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oduševljeno prihvaćanje novosti </a:t>
            </a:r>
            <a:r>
              <a:rPr lang="hr-HR" sz="2400" i="1" dirty="0" smtClean="0">
                <a:latin typeface="+mj-lt"/>
                <a:cs typeface="Arial" pitchFamily="34" charset="0"/>
              </a:rPr>
              <a:t>(modni </a:t>
            </a:r>
            <a:r>
              <a:rPr lang="hr-HR" sz="2400" i="1" dirty="0" smtClean="0">
                <a:latin typeface="+mj-lt"/>
                <a:cs typeface="Arial" pitchFamily="34" charset="0"/>
              </a:rPr>
              <a:t>hirovi)</a:t>
            </a:r>
            <a:endParaRPr lang="hr-HR" sz="2200" i="1" dirty="0" smtClean="0">
              <a:latin typeface="+mj-lt"/>
              <a:cs typeface="Arial" pitchFamily="34" charset="0"/>
            </a:endParaRPr>
          </a:p>
        </p:txBody>
      </p:sp>
      <p:pic>
        <p:nvPicPr>
          <p:cNvPr id="5" name="Picture 2" hidden="1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2844" y="3143248"/>
            <a:ext cx="8821859" cy="3543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kankosapp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1314717"/>
            <a:ext cx="8748000" cy="5072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Makankosappo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0918" y="1142984"/>
            <a:ext cx="8856000" cy="531524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60324"/>
            <a:ext cx="8329642" cy="868346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hr-HR" sz="4200" b="1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MAKANKOSAPPO</a:t>
            </a:r>
            <a:endParaRPr kumimoji="0" lang="hr-HR" sz="4200" b="1" i="0" u="none" strike="noStrike" kern="1200" cap="none" spc="0" normalizeH="0" baseline="0" noProof="0" dirty="0" smtClean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>
                <a:latin typeface="Calibri"/>
              </a:rPr>
              <a:t>RASPRŠENO </a:t>
            </a:r>
            <a:r>
              <a:rPr lang="hr-HR" dirty="0">
                <a:latin typeface="Calibri"/>
                <a:cs typeface="Calibri" panose="020F0502020204030204" pitchFamily="34" charset="0"/>
              </a:rPr>
              <a:t>KOLEKTIVNO PONAŠANJE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00108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POMAMA, MASOVNA HISTERIJA I PANIKA </a:t>
            </a:r>
            <a:r>
              <a:rPr lang="hr-HR" sz="2400" dirty="0" smtClean="0">
                <a:latin typeface="+mj-lt"/>
                <a:cs typeface="Arial" pitchFamily="34" charset="0"/>
              </a:rPr>
              <a:t>– oblici  kolektivnoga ponašanja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 mogućim ozbiljnim društvenim posljedicama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</a:p>
          <a:p>
            <a:pPr marL="540000" indent="-288000"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Arial" pitchFamily="34" charset="0"/>
              </a:rPr>
              <a:t>karakterizira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iracionalno ponašanje </a:t>
            </a:r>
            <a:r>
              <a:rPr lang="hr-HR" sz="2400" dirty="0" smtClean="0">
                <a:latin typeface="+mj-lt"/>
                <a:cs typeface="Arial" pitchFamily="34" charset="0"/>
              </a:rPr>
              <a:t>povezano s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neutemeljenim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vjerovanjima</a:t>
            </a:r>
            <a:r>
              <a:rPr lang="hr-HR" sz="2400" dirty="0" smtClean="0">
                <a:latin typeface="+mj-lt"/>
                <a:cs typeface="Arial" pitchFamily="34" charset="0"/>
              </a:rPr>
              <a:t>,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glasinama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ili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strahovima</a:t>
            </a:r>
            <a:r>
              <a:rPr lang="hr-HR" sz="2400" i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i="1" dirty="0" smtClean="0">
                <a:latin typeface="+mj-lt"/>
                <a:cs typeface="Arial" pitchFamily="34" charset="0"/>
              </a:rPr>
              <a:t/>
            </a:r>
            <a:br>
              <a:rPr lang="hr-HR" sz="2400" i="1" dirty="0" smtClean="0">
                <a:latin typeface="+mj-lt"/>
                <a:cs typeface="Arial" pitchFamily="34" charset="0"/>
              </a:rPr>
            </a:br>
            <a:endParaRPr lang="hr-HR" sz="2200" i="1" dirty="0" smtClean="0">
              <a:latin typeface="+mj-lt"/>
              <a:cs typeface="Arial" pitchFamily="34" charset="0"/>
            </a:endParaRPr>
          </a:p>
          <a:p>
            <a:pPr>
              <a:spcBef>
                <a:spcPts val="1200"/>
              </a:spcBef>
              <a:buClr>
                <a:schemeClr val="tx1">
                  <a:shade val="95000"/>
                </a:schemeClr>
              </a:buClr>
              <a:buSzPct val="100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JAVNOST</a:t>
            </a:r>
            <a:r>
              <a:rPr lang="hr-HR" sz="28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vi-VN" sz="2400" dirty="0" smtClean="0">
                <a:latin typeface="+mj-lt"/>
                <a:cs typeface="Arial" pitchFamily="34" charset="0"/>
              </a:rPr>
              <a:t>se sastoji od ljudi koji se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zanimaju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za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određena pitanja i nastoje </a:t>
            </a:r>
            <a:r>
              <a:rPr lang="vi-VN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utjecati</a:t>
            </a:r>
            <a:r>
              <a:rPr lang="vi-VN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na odlučivanje u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društvu</a:t>
            </a:r>
            <a:endParaRPr lang="hr-HR" sz="2400" dirty="0" smtClean="0">
              <a:latin typeface="+mj-lt"/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danas se javnost pretežno oblikuje masovnim medijima</a:t>
            </a: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Javno mnijenje</a:t>
            </a:r>
            <a:r>
              <a:rPr lang="vi-V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 je mišljenje javnosti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i="1" dirty="0" smtClean="0">
                <a:latin typeface="+mj-lt"/>
                <a:cs typeface="Arial" pitchFamily="34" charset="0"/>
              </a:rPr>
              <a:t>(</a:t>
            </a:r>
            <a:r>
              <a:rPr lang="vi-VN" sz="2400" i="1" dirty="0" smtClean="0">
                <a:latin typeface="+mj-lt"/>
                <a:cs typeface="Arial" pitchFamily="34" charset="0"/>
              </a:rPr>
              <a:t>odnosno značajnoga broja pojedinaca</a:t>
            </a: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r>
              <a:rPr lang="vi-VN" sz="2400" i="1" dirty="0" smtClean="0">
                <a:latin typeface="+mj-lt"/>
                <a:cs typeface="Arial" pitchFamily="34" charset="0"/>
              </a:rPr>
              <a:t>u društvu</a:t>
            </a:r>
            <a:r>
              <a:rPr lang="hr-HR" sz="2400" i="1" dirty="0" smtClean="0">
                <a:latin typeface="+mj-lt"/>
                <a:cs typeface="Arial" pitchFamily="34" charset="0"/>
              </a:rPr>
              <a:t>)</a:t>
            </a:r>
            <a:r>
              <a:rPr lang="vi-VN" sz="2400" dirty="0" smtClean="0">
                <a:latin typeface="+mj-lt"/>
                <a:cs typeface="Arial" pitchFamily="34" charset="0"/>
              </a:rPr>
              <a:t> o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vi-VN" sz="2400" dirty="0" smtClean="0">
                <a:latin typeface="+mj-lt"/>
                <a:cs typeface="Arial" pitchFamily="34" charset="0"/>
              </a:rPr>
              <a:t>određenom pitanju</a:t>
            </a:r>
            <a:endParaRPr lang="hr-HR" sz="2400" dirty="0" smtClean="0">
              <a:latin typeface="+mj-lt"/>
              <a:cs typeface="Arial" pitchFamily="34" charset="0"/>
            </a:endParaRPr>
          </a:p>
          <a:p>
            <a:pPr marL="720000" lvl="1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200" i="1" dirty="0" smtClean="0">
                <a:latin typeface="+mj-lt"/>
                <a:cs typeface="Arial" pitchFamily="34" charset="0"/>
              </a:rPr>
              <a:t>„Skandali </a:t>
            </a:r>
            <a:r>
              <a:rPr lang="hr-HR" sz="2200" i="1" dirty="0" smtClean="0">
                <a:latin typeface="+mj-lt"/>
                <a:cs typeface="Arial" pitchFamily="34" charset="0"/>
              </a:rPr>
              <a:t>su kratkotrajna roba koja se u javnosti najbolje prodaje</a:t>
            </a:r>
            <a:r>
              <a:rPr lang="hr-HR" sz="2200" i="1" dirty="0" smtClean="0">
                <a:latin typeface="+mj-lt"/>
                <a:cs typeface="Arial" pitchFamily="34" charset="0"/>
              </a:rPr>
              <a:t>.”</a:t>
            </a:r>
            <a:endParaRPr lang="hr-HR" sz="2200" i="1" dirty="0" smtClean="0">
              <a:latin typeface="+mj-lt"/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endParaRPr lang="hr-HR" sz="2200" i="1" dirty="0" smtClean="0">
              <a:latin typeface="+mj-lt"/>
              <a:cs typeface="Arial" pitchFamily="34" charset="0"/>
            </a:endParaRPr>
          </a:p>
        </p:txBody>
      </p:sp>
      <p:pic>
        <p:nvPicPr>
          <p:cNvPr id="1026" name="Picture 2" descr="D:\BackUp_skola\sociologija\slike\rat-svjetova-orson-welles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57356" y="3063759"/>
            <a:ext cx="370434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 descr="D:\BackUp_skola\sociologija\slike\kravlje_ludilo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715008" y="3063759"/>
            <a:ext cx="3258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2382"/>
            <a:ext cx="8579296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3500" dirty="0">
                <a:latin typeface="+mj-lt"/>
              </a:rPr>
              <a:t>KONVERGIRAJUĆE </a:t>
            </a:r>
            <a:r>
              <a:rPr lang="hr-HR" sz="3500" dirty="0" smtClean="0">
                <a:latin typeface="+mj-lt"/>
                <a:cs typeface="Calibri" panose="020F0502020204030204" pitchFamily="34" charset="0"/>
              </a:rPr>
              <a:t>KOLEKTIVNO </a:t>
            </a:r>
            <a:r>
              <a:rPr lang="hr-HR" sz="3500" dirty="0" smtClean="0">
                <a:latin typeface="+mj-lt"/>
                <a:cs typeface="Calibri" panose="020F0502020204030204" pitchFamily="34" charset="0"/>
              </a:rPr>
              <a:t>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292895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KONVERGIRAJUĆE KOLEKTIVNO PONAŠANJE </a:t>
            </a:r>
            <a:r>
              <a:rPr lang="hr-HR" sz="2400" dirty="0" smtClean="0">
                <a:latin typeface="+mj-lt"/>
                <a:cs typeface="Arial" pitchFamily="34" charset="0"/>
              </a:rPr>
              <a:t>– 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čvršću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strukturu</a:t>
            </a:r>
            <a:r>
              <a:rPr lang="hr-HR" sz="2400" dirty="0" smtClean="0">
                <a:latin typeface="+mj-lt"/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veću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koncentraciju</a:t>
            </a:r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od raspršenog</a:t>
            </a:r>
          </a:p>
          <a:p>
            <a:pPr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GOMILA</a:t>
            </a:r>
            <a:r>
              <a:rPr lang="hr-HR" sz="2800" dirty="0" smtClean="0"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privremeno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400" dirty="0" smtClean="0">
                <a:latin typeface="+mj-lt"/>
                <a:cs typeface="Arial" pitchFamily="34" charset="0"/>
              </a:rPr>
              <a:t>okupljanje većeg broja ljudi koji imaju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zajedničko središte pozornosti </a:t>
            </a:r>
            <a:r>
              <a:rPr lang="hr-HR" sz="2400" dirty="0" smtClean="0">
                <a:latin typeface="+mj-lt"/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snažno utječu jedni na druge</a:t>
            </a: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+mj-lt"/>
                <a:cs typeface="Arial" pitchFamily="34" charset="0"/>
              </a:rPr>
              <a:t>Herbert</a:t>
            </a:r>
            <a:r>
              <a:rPr lang="hr-HR" sz="2400" dirty="0" smtClean="0">
                <a:latin typeface="+mj-lt"/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Blumer</a:t>
            </a:r>
            <a:r>
              <a:rPr lang="hr-HR" sz="2400" dirty="0" smtClean="0">
                <a:latin typeface="+mj-lt"/>
                <a:cs typeface="Arial" pitchFamily="34" charset="0"/>
              </a:rPr>
              <a:t> – četiri tipa gomile</a:t>
            </a:r>
            <a:r>
              <a:rPr lang="hr-HR" sz="2400" i="1" dirty="0" smtClean="0">
                <a:latin typeface="+mj-lt"/>
                <a:cs typeface="Arial" pitchFamily="34" charset="0"/>
              </a:rPr>
              <a:t> </a:t>
            </a:r>
            <a:br>
              <a:rPr lang="hr-HR" sz="2400" i="1" dirty="0" smtClean="0">
                <a:latin typeface="+mj-lt"/>
                <a:cs typeface="Arial" pitchFamily="34" charset="0"/>
              </a:rPr>
            </a:br>
            <a:r>
              <a:rPr lang="hr-HR" sz="2400" i="1" dirty="0" smtClean="0">
                <a:latin typeface="+mj-lt"/>
                <a:cs typeface="Arial" pitchFamily="34" charset="0"/>
              </a:rPr>
              <a:t>(s obzirom na emocionalnu uključenost sudionika)</a:t>
            </a:r>
            <a:endParaRPr lang="hr-HR" sz="2200" i="1" dirty="0" smtClean="0"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8107" y="4071942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1837976" y="4786322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428995" y="4929196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9388" y="4786322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7158" y="5786454"/>
            <a:ext cx="1872000" cy="714380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72607" y="5786454"/>
            <a:ext cx="2484000" cy="714380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00056" y="5786454"/>
            <a:ext cx="2000264" cy="714380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43768" y="5786454"/>
            <a:ext cx="1571636" cy="714380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5107786" y="4893479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3768" y="4500570"/>
            <a:ext cx="1571636" cy="571504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7716066" y="5428470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214282" y="3643314"/>
            <a:ext cx="2571768" cy="1714512"/>
          </a:xfrm>
          <a:prstGeom prst="wedgeRoundRectCallout">
            <a:avLst>
              <a:gd name="adj1" fmla="val -10728"/>
              <a:gd name="adj2" fmla="val 7999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traje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najkraće i najmanje je organizirana</a:t>
            </a:r>
          </a:p>
          <a:p>
            <a:pPr algn="ctr"/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ljudi koji promatraju požar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2071670" y="3643314"/>
            <a:ext cx="2571768" cy="1714512"/>
          </a:xfrm>
          <a:prstGeom prst="wedgeRoundRectCallout">
            <a:avLst>
              <a:gd name="adj1" fmla="val -3710"/>
              <a:gd name="adj2" fmla="val 8139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okuplja se </a:t>
            </a:r>
            <a:r>
              <a:rPr lang="pt-BR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planirano</a:t>
            </a:r>
          </a:p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i regulirano</a:t>
            </a:r>
            <a:r>
              <a:rPr lang="pt-BR" sz="2000" b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endParaRPr lang="hr-HR" sz="2000" b="1" dirty="0" smtClean="0">
              <a:solidFill>
                <a:schemeClr val="bg1"/>
              </a:solidFill>
              <a:latin typeface="+mj-lt"/>
              <a:cs typeface="Calibri" pitchFamily="34" charset="0"/>
            </a:endParaRPr>
          </a:p>
          <a:p>
            <a:pPr algn="ctr"/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publika u kazalištu ili na predavanju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4286248" y="3643314"/>
            <a:ext cx="2571768" cy="1714512"/>
          </a:xfrm>
          <a:prstGeom prst="wedgeRoundRectCallout">
            <a:avLst>
              <a:gd name="adj1" fmla="val -3710"/>
              <a:gd name="adj2" fmla="val 7999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okupila se zbog 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želje za</a:t>
            </a:r>
            <a:r>
              <a:rPr lang="hr-HR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uzbuđenjem ili užitkom</a:t>
            </a:r>
            <a:r>
              <a:rPr lang="vi-VN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sudionika</a:t>
            </a:r>
            <a:endParaRPr lang="hr-HR" sz="2000" dirty="0" smtClean="0">
              <a:solidFill>
                <a:schemeClr val="bg1"/>
              </a:solidFill>
              <a:latin typeface="+mj-lt"/>
              <a:cs typeface="Calibri" pitchFamily="34" charset="0"/>
            </a:endParaRPr>
          </a:p>
          <a:p>
            <a:pPr algn="ctr"/>
            <a:r>
              <a:rPr lang="vi-VN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rock koncert ili religijsko okupljanje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5072066" y="3500438"/>
            <a:ext cx="3857652" cy="1857388"/>
          </a:xfrm>
          <a:prstGeom prst="wedgeRoundRectCallout">
            <a:avLst>
              <a:gd name="adj1" fmla="val 16407"/>
              <a:gd name="adj2" fmla="val 7817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pozornost sudionika usmjerena</a:t>
            </a:r>
          </a:p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je na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točno određen cilj</a:t>
            </a:r>
            <a:r>
              <a:rPr lang="pl-PL" sz="2000" b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i ponašanje je prožeto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snažnim</a:t>
            </a:r>
            <a:r>
              <a:rPr lang="pl-PL" sz="2000" b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emocijama</a:t>
            </a:r>
          </a:p>
          <a:p>
            <a:pPr algn="ctr"/>
            <a:r>
              <a:rPr lang="pl-PL" sz="2000" i="1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npr. nogometna utakmica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5724128" y="2632128"/>
            <a:ext cx="2500330" cy="1428760"/>
          </a:xfrm>
          <a:prstGeom prst="wedgeRoundRectCallout">
            <a:avLst>
              <a:gd name="adj1" fmla="val 30592"/>
              <a:gd name="adj2" fmla="val 874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kada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aktivna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gomila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poprimi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agresivne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rušilačke</a:t>
            </a:r>
            <a:r>
              <a:rPr lang="pl-PL" sz="20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schemeClr val="bg1"/>
                </a:solidFill>
                <a:latin typeface="+mj-lt"/>
                <a:cs typeface="Calibri" pitchFamily="34" charset="0"/>
              </a:rPr>
              <a:t>značajke</a:t>
            </a:r>
            <a:endParaRPr lang="hr-HR" sz="2000" i="1" dirty="0">
              <a:solidFill>
                <a:schemeClr val="bg1"/>
              </a:solidFill>
              <a:latin typeface="+mj-lt"/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5" grpId="0" build="allAtOnce" animBg="1"/>
      <p:bldP spid="21" grpId="0" build="allAtOnce" animBg="1"/>
      <p:bldP spid="22" grpId="0" build="allAtOnce" animBg="1"/>
      <p:bldP spid="23" grpId="0" build="allAtOnce" animBg="1"/>
      <p:bldP spid="24" grpId="0" uiExpand="1" build="allAtOnce" animBg="1"/>
      <p:bldP spid="13" grpId="0" build="allAtOnce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7" grpId="0" animBg="1"/>
      <p:bldP spid="27" grpId="1" animBg="1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14612" y="214290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ZNAČAJKE GOMILE</a:t>
            </a:r>
            <a:endParaRPr lang="hr-H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720" y="1285860"/>
            <a:ext cx="2714644" cy="500066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SUGESTIBILNOST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78959" y="1285860"/>
            <a:ext cx="2714644" cy="500066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DEINDIVIDUALIZACIJA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72198" y="1285860"/>
            <a:ext cx="2714644" cy="500066"/>
          </a:xfrm>
          <a:prstGeom prst="rect">
            <a:avLst/>
          </a:prstGeom>
          <a:solidFill>
            <a:srgbClr val="009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OSJEĆAJ NERANJIVOSTI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7" name="Elbow Connector 26"/>
          <p:cNvCxnSpPr>
            <a:stCxn id="13" idx="2"/>
            <a:endCxn id="14" idx="0"/>
          </p:cNvCxnSpPr>
          <p:nvPr/>
        </p:nvCxnSpPr>
        <p:spPr>
          <a:xfrm rot="5400000">
            <a:off x="2803910" y="-446511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3" idx="2"/>
            <a:endCxn id="16" idx="0"/>
          </p:cNvCxnSpPr>
          <p:nvPr/>
        </p:nvCxnSpPr>
        <p:spPr>
          <a:xfrm rot="16200000" flipH="1">
            <a:off x="5697148" y="-446512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2"/>
            <a:endCxn id="15" idx="0"/>
          </p:cNvCxnSpPr>
          <p:nvPr/>
        </p:nvCxnSpPr>
        <p:spPr>
          <a:xfrm rot="5400000">
            <a:off x="4250529" y="1000108"/>
            <a:ext cx="57150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5720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158" y="1857364"/>
            <a:ext cx="250033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pojedinac je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podložniji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utjecaju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gomile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nekritički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prihvaća zahtjeve gomile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78959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19911" y="1857364"/>
            <a:ext cx="26967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latin typeface="+mj-lt"/>
                <a:cs typeface="Arial" pitchFamily="34" charset="0"/>
              </a:rPr>
              <a:t>gubi osjećaj </a:t>
            </a:r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identiteta</a:t>
            </a:r>
            <a:r>
              <a:rPr lang="hr-HR" sz="20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000" dirty="0" smtClean="0">
                <a:latin typeface="+mj-lt"/>
                <a:cs typeface="Arial" pitchFamily="34" charset="0"/>
              </a:rPr>
              <a:t>i </a:t>
            </a:r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odgovornosti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latin typeface="+mj-lt"/>
                <a:cs typeface="Arial" pitchFamily="34" charset="0"/>
              </a:rPr>
              <a:t>javlja se osjećaj </a:t>
            </a:r>
            <a:r>
              <a:rPr lang="hr-HR" sz="2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anonimnosti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latin typeface="+mj-lt"/>
                <a:cs typeface="Arial" pitchFamily="34" charset="0"/>
              </a:rPr>
              <a:t>spremniji je činiti stvari koje inače ne bi činio</a:t>
            </a:r>
            <a:endParaRPr lang="hr-HR" sz="2000" dirty="0">
              <a:latin typeface="+mj-lt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72198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61496" y="1857364"/>
            <a:ext cx="255390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pojedinac se osjeća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moćno</a:t>
            </a:r>
            <a:r>
              <a:rPr lang="hr-HR" sz="2200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 </a:t>
            </a:r>
            <a:r>
              <a:rPr lang="hr-HR" sz="2200" dirty="0" smtClean="0">
                <a:latin typeface="+mj-lt"/>
                <a:cs typeface="Arial" pitchFamily="34" charset="0"/>
              </a:rPr>
              <a:t>i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nepobjedivo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200" dirty="0" smtClean="0">
                <a:latin typeface="+mj-lt"/>
                <a:cs typeface="Arial" pitchFamily="34" charset="0"/>
              </a:rPr>
              <a:t>sklon je nasilju,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smtClean="0">
                <a:latin typeface="+mj-lt"/>
                <a:cs typeface="Arial" pitchFamily="34" charset="0"/>
              </a:rPr>
              <a:t>vandalizmu, </a:t>
            </a:r>
            <a:br>
              <a:rPr lang="hr-HR" sz="2200" dirty="0" smtClean="0">
                <a:latin typeface="+mj-lt"/>
                <a:cs typeface="Arial" pitchFamily="34" charset="0"/>
              </a:rPr>
            </a:br>
            <a:r>
              <a:rPr lang="hr-HR" sz="2200" dirty="0" err="1" smtClean="0">
                <a:latin typeface="+mj-lt"/>
                <a:cs typeface="Arial" pitchFamily="34" charset="0"/>
              </a:rPr>
              <a:t>krađama..</a:t>
            </a:r>
            <a:r>
              <a:rPr lang="hr-HR" sz="2200" dirty="0" smtClean="0">
                <a:latin typeface="+mj-lt"/>
                <a:cs typeface="Arial" pitchFamily="34" charset="0"/>
              </a:rPr>
              <a:t>.</a:t>
            </a:r>
            <a:endParaRPr lang="hr-HR" sz="2200" dirty="0">
              <a:latin typeface="+mj-lt"/>
              <a:cs typeface="Arial" pitchFamily="34" charset="0"/>
            </a:endParaRPr>
          </a:p>
        </p:txBody>
      </p:sp>
      <p:pic>
        <p:nvPicPr>
          <p:cNvPr id="44" name="Picture 43" descr="gomila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4324" y="4429132"/>
            <a:ext cx="3500430" cy="22823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0" name="Picture 49" descr="gomila3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428860" y="4439723"/>
            <a:ext cx="4490420" cy="2282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9" name="Picture 48" descr="gomila4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500694" y="4441968"/>
            <a:ext cx="3478623" cy="22815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Picture 50" descr="gomila2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533062" y="4452945"/>
            <a:ext cx="3423600" cy="2282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 animBg="1"/>
      <p:bldP spid="16" grpId="0" build="allAtOnce" animBg="1"/>
      <p:bldP spid="38" grpId="0" animBg="1"/>
      <p:bldP spid="39" grpId="0" uiExpand="1" build="p"/>
      <p:bldP spid="40" grpId="0" animBg="1"/>
      <p:bldP spid="41" grpId="0" uiExpand="1" build="p"/>
      <p:bldP spid="42" grpId="0" animBg="1"/>
      <p:bldP spid="4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42910" y="1857364"/>
            <a:ext cx="3071834" cy="684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57996" y="1857364"/>
            <a:ext cx="3785970" cy="68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8794" y="357166"/>
            <a:ext cx="5143536" cy="8272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KOLEKTIVNO PONAŠANJE</a:t>
            </a:r>
            <a:endParaRPr lang="hr-HR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910" y="1857364"/>
            <a:ext cx="3071834" cy="428628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7752" y="1857364"/>
            <a:ext cx="3785970" cy="428628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" name="Elbow Connector 4"/>
          <p:cNvCxnSpPr>
            <a:stCxn id="2" idx="2"/>
            <a:endCxn id="3" idx="0"/>
          </p:cNvCxnSpPr>
          <p:nvPr/>
        </p:nvCxnSpPr>
        <p:spPr>
          <a:xfrm rot="5400000">
            <a:off x="3003245" y="360047"/>
            <a:ext cx="672900" cy="232173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4" idx="0"/>
          </p:cNvCxnSpPr>
          <p:nvPr/>
        </p:nvCxnSpPr>
        <p:spPr>
          <a:xfrm rot="16200000" flipH="1">
            <a:off x="5289199" y="395826"/>
            <a:ext cx="672900" cy="22501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21505" y="2571744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GLASINE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505" y="3214686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1505" y="3857628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MODNE LUDOSTI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1505" y="4500570"/>
            <a:ext cx="2714644" cy="8572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POMAMA, MASOVNA HISTERIJA I PANIKA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1505" y="5500702"/>
            <a:ext cx="2714644" cy="5000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JAVNOST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72066" y="2571744"/>
            <a:ext cx="3357586" cy="278608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lvl="0"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GOMILA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72066" y="5500702"/>
            <a:ext cx="3357586" cy="50006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RULJA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4942" y="307181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SLUČAJNA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14942" y="363019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KONVENCIONALNA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14942" y="418857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EKSPRESIVNA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14942" y="4746950"/>
            <a:ext cx="3071834" cy="46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AKTIVNA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3357554" y="1571612"/>
            <a:ext cx="3214710" cy="1571636"/>
          </a:xfrm>
          <a:prstGeom prst="wedgeRoundRectCallout">
            <a:avLst>
              <a:gd name="adj1" fmla="val 9612"/>
              <a:gd name="adj2" fmla="val -825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ograničena socijalna interakcija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nejasne socijalne granice</a:t>
            </a:r>
            <a:endParaRPr lang="hr-HR" i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slabe i nekonvencionalne norme </a:t>
            </a:r>
          </a:p>
        </p:txBody>
      </p:sp>
      <p:sp>
        <p:nvSpPr>
          <p:cNvPr id="50" name="Rounded Rectangular Callout 49"/>
          <p:cNvSpPr/>
          <p:nvPr/>
        </p:nvSpPr>
        <p:spPr>
          <a:xfrm>
            <a:off x="6072198" y="1428736"/>
            <a:ext cx="2928926" cy="1428760"/>
          </a:xfrm>
          <a:prstGeom prst="wedgeRoundRectCallout">
            <a:avLst>
              <a:gd name="adj1" fmla="val -40061"/>
              <a:gd name="adj2" fmla="val -7529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spontano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nestrukturirano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ponašanje većeg broja ljudi koje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odstupa od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prihvaćenih društvenih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normi</a:t>
            </a:r>
          </a:p>
        </p:txBody>
      </p:sp>
      <p:sp>
        <p:nvSpPr>
          <p:cNvPr id="57" name="Rounded Rectangular Callout 56"/>
          <p:cNvSpPr/>
          <p:nvPr/>
        </p:nvSpPr>
        <p:spPr>
          <a:xfrm>
            <a:off x="142844" y="3071810"/>
            <a:ext cx="2928926" cy="1643074"/>
          </a:xfrm>
          <a:prstGeom prst="wedgeRoundRectCallout">
            <a:avLst>
              <a:gd name="adj1" fmla="val 38399"/>
              <a:gd name="adj2" fmla="val -864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obuhvaća događaje koji su relativno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spontani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,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kratkotrajni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ekspresivni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bez jasnog cilja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uglavnom vrlo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labavo</a:t>
            </a:r>
            <a:r>
              <a:rPr lang="vi-VN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strukturirani</a:t>
            </a:r>
          </a:p>
        </p:txBody>
      </p:sp>
      <p:sp>
        <p:nvSpPr>
          <p:cNvPr id="58" name="Rounded Rectangular Callout 57"/>
          <p:cNvSpPr/>
          <p:nvPr/>
        </p:nvSpPr>
        <p:spPr>
          <a:xfrm>
            <a:off x="5429256" y="3000372"/>
            <a:ext cx="2928926" cy="1000132"/>
          </a:xfrm>
          <a:prstGeom prst="wedgeRoundRectCallout">
            <a:avLst>
              <a:gd name="adj1" fmla="val 2661"/>
              <a:gd name="adj2" fmla="val -10475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ima čvršću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strukturu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veću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koncentraciju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od raspršenog</a:t>
            </a:r>
          </a:p>
        </p:txBody>
      </p:sp>
      <p:sp>
        <p:nvSpPr>
          <p:cNvPr id="60" name="Rounded Rectangular Callout 59"/>
          <p:cNvSpPr/>
          <p:nvPr/>
        </p:nvSpPr>
        <p:spPr>
          <a:xfrm>
            <a:off x="2428860" y="3143248"/>
            <a:ext cx="2928958" cy="1571636"/>
          </a:xfrm>
          <a:prstGeom prst="wedgeRoundRectCallout">
            <a:avLst>
              <a:gd name="adj1" fmla="val 46664"/>
              <a:gd name="adj2" fmla="val -7336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 algn="ctr"/>
            <a:r>
              <a:rPr lang="hr-HR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ZNAČAJKE GOMILE</a:t>
            </a:r>
          </a:p>
          <a:p>
            <a:pPr marL="180000" indent="-180000">
              <a:spcBef>
                <a:spcPts val="600"/>
              </a:spcBef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sugestibilnost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hr-HR" i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deindividualizacija</a:t>
            </a:r>
            <a:endParaRPr lang="hr-HR" i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180000" indent="-180000">
              <a:buFont typeface="Arial" pitchFamily="34" charset="0"/>
              <a:buChar char="–"/>
            </a:pPr>
            <a:r>
              <a:rPr lang="hr-HR" i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osjećaj neranjivosti</a:t>
            </a:r>
            <a:endParaRPr lang="vi-VN" i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" name="Picture 60" descr="gomil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>
            <a:off x="142844" y="4857760"/>
            <a:ext cx="2650224" cy="1728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 descr="gomila3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901264" y="4857760"/>
            <a:ext cx="3399696" cy="1728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 descr="gomila2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409156" y="4857760"/>
            <a:ext cx="2592000" cy="1728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5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2" grpId="0" uiExpand="1" build="allAtOnce" animBg="1"/>
      <p:bldP spid="3" grpId="0" animBg="1"/>
      <p:bldP spid="4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55" grpId="0" uiExpand="1" build="allAtOnce" animBg="1"/>
      <p:bldP spid="55" grpId="1" build="allAtOnce" animBg="1"/>
      <p:bldP spid="50" grpId="0" build="allAtOnce" animBg="1"/>
      <p:bldP spid="50" grpId="1" uiExpand="1" build="allAtOnce" animBg="1"/>
      <p:bldP spid="57" grpId="0" uiExpand="1" build="allAtOnce" animBg="1"/>
      <p:bldP spid="57" grpId="1" uiExpand="1" build="allAtOnce" animBg="1"/>
      <p:bldP spid="58" grpId="0" uiExpand="1" build="allAtOnce" animBg="1"/>
      <p:bldP spid="58" grpId="1" build="allAtOnce" animBg="1"/>
      <p:bldP spid="60" grpId="0" uiExpand="1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PONAVLJANJE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71546"/>
            <a:ext cx="8858312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Arial" pitchFamily="34" charset="0"/>
                <a:cs typeface="Arial" pitchFamily="34" charset="0"/>
              </a:rPr>
              <a:t>Što je kolektivno ponašanje?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Arial" pitchFamily="34" charset="0"/>
                <a:cs typeface="Arial" pitchFamily="34" charset="0"/>
              </a:rPr>
              <a:t>Koje tipove kolektivnog ponašanja poznajemo?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Arial" pitchFamily="34" charset="0"/>
                <a:cs typeface="Arial" pitchFamily="34" charset="0"/>
              </a:rPr>
              <a:t>Što je gomila?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Arial" pitchFamily="34" charset="0"/>
                <a:cs typeface="Arial" pitchFamily="34" charset="0"/>
              </a:rPr>
              <a:t>Koje tipove gomila po Herbertu Blumeru poznajemo?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Arial" pitchFamily="34" charset="0"/>
                <a:cs typeface="Arial" pitchFamily="34" charset="0"/>
              </a:rPr>
              <a:t>Kako aktivna gomila prelazi u rulju?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Arial" pitchFamily="34" charset="0"/>
                <a:cs typeface="Arial" pitchFamily="34" charset="0"/>
              </a:rPr>
              <a:t>Koje su glavne značajke gomila?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O KOLEKTIVNOM PONAŠANJU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88583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TRI TEORIJE O KOLEKTIVNOM PONAŠANJU: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zaraze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(Gustave </a:t>
            </a:r>
            <a:r>
              <a:rPr lang="hr-HR" sz="22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Bon</a:t>
            </a:r>
            <a:r>
              <a:rPr lang="hr-H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hr-HR" sz="2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konvergencije</a:t>
            </a:r>
          </a:p>
          <a:p>
            <a:pPr marL="914400" lvl="1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nastajućih normi</a:t>
            </a:r>
          </a:p>
          <a:p>
            <a:pPr marL="457200" indent="-4572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+mj-lt"/>
              <a:buAutoNum type="arabicPeriod"/>
            </a:pPr>
            <a:endParaRPr lang="hr-H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8000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100000"/>
              <a:buFont typeface="Arial" pitchFamily="34" charset="0"/>
              <a:buChar char="−"/>
            </a:pPr>
            <a:endParaRPr lang="hr-HR" sz="22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25766" y="2348880"/>
            <a:ext cx="31800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800" dirty="0" smtClean="0">
                <a:latin typeface="+mj-lt"/>
              </a:rPr>
              <a:t>video – matematičar</a:t>
            </a:r>
          </a:p>
          <a:p>
            <a:pPr algn="ctr"/>
            <a:r>
              <a:rPr lang="hr-HR" sz="2800" i="1" dirty="0" smtClean="0">
                <a:latin typeface="+mj-lt"/>
              </a:rPr>
              <a:t>definicija situacije</a:t>
            </a:r>
            <a:endParaRPr lang="hr-HR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042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SOCIJALNE INTERAKCIJE</a:t>
            </a:r>
            <a:endParaRPr lang="hr-HR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124744"/>
            <a:ext cx="8715404" cy="5286412"/>
          </a:xfrm>
        </p:spPr>
        <p:txBody>
          <a:bodyPr>
            <a:normAutofit/>
          </a:bodyPr>
          <a:lstStyle/>
          <a:p>
            <a:pPr marL="651510" indent="-51435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Horton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Herbert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Erving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Harold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George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Casper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Homans</a:t>
            </a:r>
            <a:endParaRPr lang="hr-HR" sz="2000" b="1" i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www.tportal.hr/media/thumbnail/w1000/301727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18" y="2144171"/>
            <a:ext cx="3859625" cy="25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nngroup.com/media/editor/2017/07/06/screen-shot-2017-07-06-at-35328-pm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1" b="5111"/>
          <a:stretch/>
        </p:blipFill>
        <p:spPr bwMode="auto">
          <a:xfrm>
            <a:off x="5317256" y="2060848"/>
            <a:ext cx="3621947" cy="28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Horton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Herbert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6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naš život se odvija 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fizičkoj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simboličkoj okolini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pridajemo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značenje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ponašamo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 na osnovi slika, zvukova i drugih podražaja iz okoline</a:t>
            </a:r>
          </a:p>
          <a:p>
            <a:pPr lvl="1">
              <a:spcBef>
                <a:spcPts val="600"/>
              </a:spcBef>
              <a:buClrTx/>
              <a:buFont typeface="Calibri" panose="020F0502020204030204" pitchFamily="34" charset="0"/>
              <a:buChar char="—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pridavanje značenja košulji, zastavi, krpi…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bez pridavanja značenja, naše akcije bi bile slučajne, neorganizirane i bez smisla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interakcija se zasniva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simbolima</a:t>
            </a:r>
            <a:r>
              <a:rPr lang="hr-HR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koji prenose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informacije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koje ljudi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interpretiraju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ovisno o situaciji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pic>
        <p:nvPicPr>
          <p:cNvPr id="5" name="Picture 4" descr="zastava_r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14282" y="1071546"/>
            <a:ext cx="5017122" cy="2667437"/>
          </a:xfrm>
          <a:prstGeom prst="rect">
            <a:avLst/>
          </a:prstGeom>
        </p:spPr>
      </p:pic>
      <p:pic>
        <p:nvPicPr>
          <p:cNvPr id="7" name="Picture 6" descr="krp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000628" y="1071546"/>
            <a:ext cx="3975960" cy="2650640"/>
          </a:xfrm>
          <a:prstGeom prst="rect">
            <a:avLst/>
          </a:prstGeom>
        </p:spPr>
      </p:pic>
      <p:pic>
        <p:nvPicPr>
          <p:cNvPr id="11" name="Picture 10" descr="sfrj-zastava.gif"/>
          <p:cNvPicPr>
            <a:picLocks noChangeAspect="1"/>
          </p:cNvPicPr>
          <p:nvPr/>
        </p:nvPicPr>
        <p:blipFill>
          <a:blip r:embed="rId4"/>
          <a:srcRect l="13235" r="11765"/>
          <a:stretch>
            <a:fillRect/>
          </a:stretch>
        </p:blipFill>
        <p:spPr>
          <a:xfrm>
            <a:off x="1725172" y="1859922"/>
            <a:ext cx="5462451" cy="3641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Zastava_EU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172" y="1857364"/>
            <a:ext cx="5462451" cy="3646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zastava_kine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714480" y="1857364"/>
            <a:ext cx="5483835" cy="3646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Slika 13" descr="zastav.gif"/>
          <p:cNvPicPr>
            <a:picLocks noChangeAspect="1"/>
          </p:cNvPicPr>
          <p:nvPr/>
        </p:nvPicPr>
        <p:blipFill>
          <a:blip r:embed="rId7"/>
          <a:srcRect r="7315"/>
          <a:stretch>
            <a:fillRect/>
          </a:stretch>
        </p:blipFill>
        <p:spPr>
          <a:xfrm>
            <a:off x="1714479" y="1857364"/>
            <a:ext cx="5500727" cy="3643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80728"/>
            <a:ext cx="9144032" cy="5734420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Erving </a:t>
            </a:r>
            <a:r>
              <a:rPr lang="hr-HR" sz="24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društveni život je  kao kazalište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prednji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stražnji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svi su istovremeno i glumci i publika (predstavljanje sebe)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stvaramo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definiciju sebe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upravljanje dojmom o sebi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28" y="3429000"/>
            <a:ext cx="2928958" cy="571504"/>
          </a:xfrm>
          <a:prstGeom prst="rect">
            <a:avLst/>
          </a:prstGeom>
          <a:solidFill>
            <a:srgbClr val="CC00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PREDNJI PLAN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2400" y="3429000"/>
            <a:ext cx="2857520" cy="571107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STRAŽNJI PLAN</a:t>
            </a:r>
            <a:endParaRPr lang="hr-H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429257" y="4642255"/>
            <a:ext cx="927900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28794" y="5250669"/>
            <a:ext cx="1928826" cy="571504"/>
          </a:xfrm>
          <a:prstGeom prst="rect">
            <a:avLst/>
          </a:prstGeom>
          <a:noFill/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na pozornici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79222" y="5250669"/>
            <a:ext cx="2303876" cy="571504"/>
          </a:xfrm>
          <a:prstGeom prst="rect">
            <a:avLst/>
          </a:prstGeom>
          <a:noFill/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iza pozornice</a:t>
            </a:r>
            <a:endParaRPr lang="hr-H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5867210" y="4642255"/>
            <a:ext cx="927900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build="allAtOnce" animBg="1"/>
      <p:bldP spid="12" grpId="0" uiExpand="1" build="allAtOnce" animBg="1"/>
      <p:bldP spid="14" grpId="0" build="allAtOnce" animBg="1"/>
      <p:bldP spid="15" grpId="0" build="allAtOnce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10456</TotalTime>
  <Words>2601</Words>
  <Application>Microsoft Office PowerPoint</Application>
  <PresentationFormat>On-screen Show (4:3)</PresentationFormat>
  <Paragraphs>523</Paragraphs>
  <Slides>59</Slides>
  <Notes>5</Notes>
  <HiddenSlides>36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marketing_tema</vt:lpstr>
      <vt:lpstr>PowerPoint Presentation</vt:lpstr>
      <vt:lpstr>SOCIJALNA INTERAKCIJA</vt:lpstr>
      <vt:lpstr>KOMUNIKACIJA</vt:lpstr>
      <vt:lpstr>PowerPoint Presentation</vt:lpstr>
      <vt:lpstr>PowerPoint Presentation</vt:lpstr>
      <vt:lpstr>PowerPoint Presentation</vt:lpstr>
      <vt:lpstr>TEORIJE SOCIJALNE INTERAKCIJE</vt:lpstr>
      <vt:lpstr>SIMBOLIČKI INTERAKCIONIZAM</vt:lpstr>
      <vt:lpstr>DRAMATURŠKI PRISTUP</vt:lpstr>
      <vt:lpstr>ETNOMETODOLOGIJA</vt:lpstr>
      <vt:lpstr>PowerPoint Presentation</vt:lpstr>
      <vt:lpstr>TEORIJA SOCIJALNE RAZMJENE</vt:lpstr>
      <vt:lpstr>TEORIJA SOCIJALNE RAZMJENE</vt:lpstr>
      <vt:lpstr>DRUŠTVENE GRUPE</vt:lpstr>
      <vt:lpstr>PRIMARNE I SEKUNDARNE GRUPE</vt:lpstr>
      <vt:lpstr>PRIMARNE I SEKUNDARNE GRUPE</vt:lpstr>
      <vt:lpstr>PONAVLJANJE</vt:lpstr>
      <vt:lpstr>REFERENTNE GRUPE</vt:lpstr>
      <vt:lpstr>REFERENTNE GRUPE       udžbenik 113. str</vt:lpstr>
      <vt:lpstr>GRUPNA DINAMIKA</vt:lpstr>
      <vt:lpstr>PowerPoint Presentation</vt:lpstr>
      <vt:lpstr>PowerPoint Presentation</vt:lpstr>
      <vt:lpstr>VODSTVO GRUPE</vt:lpstr>
      <vt:lpstr>VODSTVO GRUPE</vt:lpstr>
      <vt:lpstr>PowerPoint Presentation</vt:lpstr>
      <vt:lpstr>PowerPoint Presentation</vt:lpstr>
      <vt:lpstr>TIPOVI VOĐENJA GRUPE</vt:lpstr>
      <vt:lpstr>GRUPE ključni pojmovi</vt:lpstr>
      <vt:lpstr>ORGANIZACIJE</vt:lpstr>
      <vt:lpstr>TIPOVI ORGANIZACIJA</vt:lpstr>
      <vt:lpstr>PowerPoint Presentation</vt:lpstr>
      <vt:lpstr>TIPOVI ORGANIZACIJA</vt:lpstr>
      <vt:lpstr>TIPOVI ORGANIZACIJA</vt:lpstr>
      <vt:lpstr>TIPOVI ORGANIZACIJA</vt:lpstr>
      <vt:lpstr>TOTALNE INSTITUCIJE I KARCERALNO DRUŠTVO</vt:lpstr>
      <vt:lpstr>ORGANIZACIJE ključni pojmovi</vt:lpstr>
      <vt:lpstr>PowerPoint Presentation</vt:lpstr>
      <vt:lpstr>BIROKRACIJA</vt:lpstr>
      <vt:lpstr>BIROKRACIJA</vt:lpstr>
      <vt:lpstr>PowerPoint Presentation</vt:lpstr>
      <vt:lpstr>BIROKRACIJA</vt:lpstr>
      <vt:lpstr>DISFUNKCIJE BIROKRACIJE  (R. Michels)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BIROKRACIJA NA DJELU</vt:lpstr>
      <vt:lpstr>PowerPoint Presentation</vt:lpstr>
      <vt:lpstr>KOLEKTIVNO PONAŠANJE</vt:lpstr>
      <vt:lpstr>RASPRŠENO KOLEKTIVNO PONAŠANJE</vt:lpstr>
      <vt:lpstr>PowerPoint Presentation</vt:lpstr>
      <vt:lpstr>RASPRŠENO KOLEKTIVNO PONAŠANJE</vt:lpstr>
      <vt:lpstr>KONVERGIRAJUĆE KOLEKTIVNO PONAŠANJE</vt:lpstr>
      <vt:lpstr>PowerPoint Presentation</vt:lpstr>
      <vt:lpstr>PowerPoint Presentation</vt:lpstr>
      <vt:lpstr>PONAVLJANJE</vt:lpstr>
      <vt:lpstr>TEORIJE O KOLEKTIVNOM PONAŠANJU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1266</cp:revision>
  <dcterms:created xsi:type="dcterms:W3CDTF">2012-10-26T08:37:40Z</dcterms:created>
  <dcterms:modified xsi:type="dcterms:W3CDTF">2018-02-15T09:55:16Z</dcterms:modified>
</cp:coreProperties>
</file>